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256" r:id="rId2"/>
    <p:sldId id="2276" r:id="rId3"/>
    <p:sldId id="2228" r:id="rId4"/>
    <p:sldId id="2249" r:id="rId5"/>
    <p:sldId id="2230" r:id="rId6"/>
    <p:sldId id="2262" r:id="rId7"/>
    <p:sldId id="2263" r:id="rId8"/>
    <p:sldId id="2278" r:id="rId9"/>
    <p:sldId id="2279" r:id="rId10"/>
    <p:sldId id="2280" r:id="rId11"/>
    <p:sldId id="2282" r:id="rId12"/>
    <p:sldId id="2251" r:id="rId13"/>
    <p:sldId id="2265" r:id="rId14"/>
    <p:sldId id="2268" r:id="rId15"/>
    <p:sldId id="2269" r:id="rId16"/>
    <p:sldId id="2241" r:id="rId17"/>
    <p:sldId id="2270" r:id="rId18"/>
    <p:sldId id="2243" r:id="rId19"/>
    <p:sldId id="2274" r:id="rId20"/>
    <p:sldId id="2273" r:id="rId21"/>
    <p:sldId id="2284" r:id="rId22"/>
    <p:sldId id="2285" r:id="rId23"/>
    <p:sldId id="2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0"/>
    <p:restoredTop sz="79741"/>
  </p:normalViewPr>
  <p:slideViewPr>
    <p:cSldViewPr snapToGrid="0" snapToObjects="1">
      <p:cViewPr varScale="1">
        <p:scale>
          <a:sx n="111" d="100"/>
          <a:sy n="111" d="100"/>
        </p:scale>
        <p:origin x="24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CD670-2867-324E-A7E0-06D9106F6427}" type="datetimeFigureOut">
              <a:rPr lang="en-US" smtClean="0"/>
              <a:t>9/9/23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8580D-59ED-F64B-9E28-75663A43319E}" type="slidenum">
              <a:rPr lang="en-US" smtClean="0"/>
              <a:t>‹#›</a:t>
            </a:fld>
            <a:endParaRPr lang="en-US"/>
          </a:p>
        </p:txBody>
      </p:sp>
    </p:spTree>
    <p:extLst>
      <p:ext uri="{BB962C8B-B14F-4D97-AF65-F5344CB8AC3E}">
        <p14:creationId xmlns:p14="http://schemas.microsoft.com/office/powerpoint/2010/main" val="210881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Hello, everyone, I am Qiao Xiang from Xiamen University, China. It's my pleasure to present our paper, Beyond a Centralized Verifier: Scaling Data Plane Checking via Distributed, On-Device Verification.</a:t>
            </a:r>
          </a:p>
        </p:txBody>
      </p:sp>
      <p:sp>
        <p:nvSpPr>
          <p:cNvPr id="4" name="Slide Number Placeholder 3"/>
          <p:cNvSpPr>
            <a:spLocks noGrp="1"/>
          </p:cNvSpPr>
          <p:nvPr>
            <p:ph type="sldNum" sz="quarter" idx="5"/>
          </p:nvPr>
        </p:nvSpPr>
        <p:spPr/>
        <p:txBody>
          <a:bodyPr/>
          <a:lstStyle/>
          <a:p>
            <a:fld id="{7FB8580D-59ED-F64B-9E28-75663A43319E}" type="slidenum">
              <a:rPr lang="en-US" smtClean="0"/>
              <a:t>1</a:t>
            </a:fld>
            <a:endParaRPr lang="en-US"/>
          </a:p>
        </p:txBody>
      </p:sp>
    </p:spTree>
    <p:extLst>
      <p:ext uri="{BB962C8B-B14F-4D97-AF65-F5344CB8AC3E}">
        <p14:creationId xmlns:p14="http://schemas.microsoft.com/office/powerpoint/2010/main" val="324007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distributed counting is event-driven and incremental. Suppose B updates its action to forward P3 and P4 to W. nodes B1 and B2 will update their counting accordingly, and then send to their upstream neighbors in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for further updates. Eventually, S will update its result to (P1, 1), indicating that the network data plane is correct. Our design guarantees the eventual consistency: assuming the network becomes stable at some point, the ingress devices will eventually update its count result to be consistent with the network data plane.</a:t>
            </a:r>
          </a:p>
        </p:txBody>
      </p:sp>
      <p:sp>
        <p:nvSpPr>
          <p:cNvPr id="4" name="Slide Number Placeholder 3"/>
          <p:cNvSpPr>
            <a:spLocks noGrp="1"/>
          </p:cNvSpPr>
          <p:nvPr>
            <p:ph type="sldNum" sz="quarter" idx="5"/>
          </p:nvPr>
        </p:nvSpPr>
        <p:spPr/>
        <p:txBody>
          <a:bodyPr/>
          <a:lstStyle/>
          <a:p>
            <a:fld id="{7FB8580D-59ED-F64B-9E28-75663A43319E}" type="slidenum">
              <a:rPr lang="en-US" smtClean="0"/>
              <a:t>10</a:t>
            </a:fld>
            <a:endParaRPr lang="en-US"/>
          </a:p>
        </p:txBody>
      </p:sp>
    </p:spTree>
    <p:extLst>
      <p:ext uri="{BB962C8B-B14F-4D97-AF65-F5344CB8AC3E}">
        <p14:creationId xmlns:p14="http://schemas.microsoft.com/office/powerpoint/2010/main" val="272568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Putting things together, we develop a generic, distributed, on-device DPV framework called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consisting of an invariant specification language for operators, a verification planner to compute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and decompose it into on-device tasks, and a messaging protocol specifying how neighboring devices communicate counting results in an efficient, correct way.</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11</a:t>
            </a:fld>
            <a:endParaRPr lang="en-US"/>
          </a:p>
        </p:txBody>
      </p:sp>
    </p:spTree>
    <p:extLst>
      <p:ext uri="{BB962C8B-B14F-4D97-AF65-F5344CB8AC3E}">
        <p14:creationId xmlns:p14="http://schemas.microsoft.com/office/powerpoint/2010/main" val="3667082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has a series of extensions, including a sub-pub mechanism to verify packet transformations, a message-free local verification optimization, making Azure RCDC a special case, a precomputing mechanism to verify invariants such as shortest path under k-link-failure, and an incremental deployment design.</a:t>
            </a:r>
          </a:p>
        </p:txBody>
      </p:sp>
      <p:sp>
        <p:nvSpPr>
          <p:cNvPr id="4" name="Slide Number Placeholder 3"/>
          <p:cNvSpPr>
            <a:spLocks noGrp="1"/>
          </p:cNvSpPr>
          <p:nvPr>
            <p:ph type="sldNum" sz="quarter" idx="5"/>
          </p:nvPr>
        </p:nvSpPr>
        <p:spPr/>
        <p:txBody>
          <a:bodyPr/>
          <a:lstStyle/>
          <a:p>
            <a:fld id="{7FB8580D-59ED-F64B-9E28-75663A43319E}" type="slidenum">
              <a:rPr lang="en-US" smtClean="0"/>
              <a:t>12</a:t>
            </a:fld>
            <a:endParaRPr lang="en-US"/>
          </a:p>
        </p:txBody>
      </p:sp>
    </p:spTree>
    <p:extLst>
      <p:ext uri="{BB962C8B-B14F-4D97-AF65-F5344CB8AC3E}">
        <p14:creationId xmlns:p14="http://schemas.microsoft.com/office/powerpoint/2010/main" val="1852086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implement an open-source prototype of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and propose its design to the </a:t>
            </a:r>
            <a:r>
              <a:rPr lang="en-US" sz="1200" kern="1200" dirty="0" err="1">
                <a:solidFill>
                  <a:schemeClr val="tx1"/>
                </a:solidFill>
                <a:effectLst/>
                <a:latin typeface="+mn-lt"/>
                <a:ea typeface="+mn-ea"/>
                <a:cs typeface="+mn-cs"/>
              </a:rPr>
              <a:t>SONiC</a:t>
            </a:r>
            <a:r>
              <a:rPr lang="en-US" sz="1200" kern="1200" dirty="0">
                <a:solidFill>
                  <a:schemeClr val="tx1"/>
                </a:solidFill>
                <a:effectLst/>
                <a:latin typeface="+mn-lt"/>
                <a:ea typeface="+mn-ea"/>
                <a:cs typeface="+mn-cs"/>
              </a:rPr>
              <a:t> community</a:t>
            </a:r>
          </a:p>
        </p:txBody>
      </p:sp>
      <p:sp>
        <p:nvSpPr>
          <p:cNvPr id="4" name="Slide Number Placeholder 3"/>
          <p:cNvSpPr>
            <a:spLocks noGrp="1"/>
          </p:cNvSpPr>
          <p:nvPr>
            <p:ph type="sldNum" sz="quarter" idx="5"/>
          </p:nvPr>
        </p:nvSpPr>
        <p:spPr/>
        <p:txBody>
          <a:bodyPr/>
          <a:lstStyle/>
          <a:p>
            <a:fld id="{7FB8580D-59ED-F64B-9E28-75663A43319E}" type="slidenum">
              <a:rPr lang="en-US" smtClean="0"/>
              <a:t>13</a:t>
            </a:fld>
            <a:endParaRPr lang="en-US"/>
          </a:p>
        </p:txBody>
      </p:sp>
    </p:spTree>
    <p:extLst>
      <p:ext uri="{BB962C8B-B14F-4D97-AF65-F5344CB8AC3E}">
        <p14:creationId xmlns:p14="http://schemas.microsoft.com/office/powerpoint/2010/main" val="215927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evaluate </a:t>
            </a:r>
            <a:r>
              <a:rPr lang="en-US" sz="1200" kern="1200" dirty="0" err="1">
                <a:solidFill>
                  <a:schemeClr val="tx1"/>
                </a:solidFill>
                <a:effectLst/>
                <a:latin typeface="+mn-lt"/>
                <a:ea typeface="+mn-ea"/>
                <a:cs typeface="+mn-cs"/>
              </a:rPr>
              <a:t>Tulkun's</a:t>
            </a:r>
            <a:r>
              <a:rPr lang="en-US" sz="1200" kern="1200" dirty="0">
                <a:solidFill>
                  <a:schemeClr val="tx1"/>
                </a:solidFill>
                <a:effectLst/>
                <a:latin typeface="+mn-lt"/>
                <a:ea typeface="+mn-ea"/>
                <a:cs typeface="+mn-cs"/>
              </a:rPr>
              <a:t> capability and performance, we first build a 6-commodity-switch testbed to demonstrate how to verify flexible invariants, such as waypoint reachability, multicast, anycast, different-ingress consistent reachability and all-shortest-path availability. We also design an interactive frontend backed with a simulator for visitors to try out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with different topologies and invariants.</a:t>
            </a:r>
          </a:p>
        </p:txBody>
      </p:sp>
      <p:sp>
        <p:nvSpPr>
          <p:cNvPr id="4" name="Slide Number Placeholder 3"/>
          <p:cNvSpPr>
            <a:spLocks noGrp="1"/>
          </p:cNvSpPr>
          <p:nvPr>
            <p:ph type="sldNum" sz="quarter" idx="5"/>
          </p:nvPr>
        </p:nvSpPr>
        <p:spPr/>
        <p:txBody>
          <a:bodyPr/>
          <a:lstStyle/>
          <a:p>
            <a:fld id="{7FB8580D-59ED-F64B-9E28-75663A43319E}" type="slidenum">
              <a:rPr lang="en-US" smtClean="0"/>
              <a:t>14</a:t>
            </a:fld>
            <a:endParaRPr lang="en-US"/>
          </a:p>
        </p:txBody>
      </p:sp>
    </p:spTree>
    <p:extLst>
      <p:ext uri="{BB962C8B-B14F-4D97-AF65-F5344CB8AC3E}">
        <p14:creationId xmlns:p14="http://schemas.microsoft.com/office/powerpoint/2010/main" val="2902751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then build a 9-switch testbed mimicking the early Internet2 by using its public dataset and injecting propagation latency based on the geo information of the topology.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verifies the all-pair loop-free, blackhole-free, limited-path reachability </a:t>
            </a:r>
            <a:r>
              <a:rPr lang="en-US" altLang="zh-CN" sz="1200" kern="1200" dirty="0">
                <a:solidFill>
                  <a:schemeClr val="tx1"/>
                </a:solidFill>
                <a:effectLst/>
                <a:latin typeface="+mn-lt"/>
                <a:ea typeface="+mn-ea"/>
                <a:cs typeface="+mn-cs"/>
              </a:rPr>
              <a:t>of</a:t>
            </a:r>
            <a:r>
              <a:rPr lang="en-US" sz="1200" kern="1200" dirty="0">
                <a:solidFill>
                  <a:schemeClr val="tx1"/>
                </a:solidFill>
                <a:effectLst/>
                <a:latin typeface="+mn-lt"/>
                <a:ea typeface="+mn-ea"/>
                <a:cs typeface="+mn-cs"/>
              </a:rPr>
              <a:t> the snapshot in less than 1 second, and 80% of incremental verification in 5.42 </a:t>
            </a:r>
            <a:r>
              <a:rPr lang="en-US" sz="1200" kern="1200" dirty="0" err="1">
                <a:solidFill>
                  <a:schemeClr val="tx1"/>
                </a:solidFill>
                <a:effectLst/>
                <a:latin typeface="+mn-lt"/>
                <a:ea typeface="+mn-ea"/>
                <a:cs typeface="+mn-cs"/>
              </a:rPr>
              <a:t>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15</a:t>
            </a:fld>
            <a:endParaRPr lang="en-US"/>
          </a:p>
        </p:txBody>
      </p:sp>
    </p:spTree>
    <p:extLst>
      <p:ext uri="{BB962C8B-B14F-4D97-AF65-F5344CB8AC3E}">
        <p14:creationId xmlns:p14="http://schemas.microsoft.com/office/powerpoint/2010/main" val="53183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also compare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with 5 centralized DPV tools over 13 datasets using simulation, spanning campus network, WAN and DCN</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16</a:t>
            </a:fld>
            <a:endParaRPr lang="en-US"/>
          </a:p>
        </p:txBody>
      </p:sp>
    </p:spTree>
    <p:extLst>
      <p:ext uri="{BB962C8B-B14F-4D97-AF65-F5344CB8AC3E}">
        <p14:creationId xmlns:p14="http://schemas.microsoft.com/office/powerpoint/2010/main" val="2126186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 snapshot verification,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is substantially faster than all tools in comparison, and can verify a 6000-device DCN in less than 41 seconds.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17</a:t>
            </a:fld>
            <a:endParaRPr lang="en-US"/>
          </a:p>
        </p:txBody>
      </p:sp>
    </p:spTree>
    <p:extLst>
      <p:ext uri="{BB962C8B-B14F-4D97-AF65-F5344CB8AC3E}">
        <p14:creationId xmlns:p14="http://schemas.microsoft.com/office/powerpoint/2010/main" val="183034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incremental verification,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verifies at least 73% of rule updates in less than 10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in all datasets and up to 2355x faster than SOTA in 80% quantile.</a:t>
            </a:r>
          </a:p>
        </p:txBody>
      </p:sp>
      <p:sp>
        <p:nvSpPr>
          <p:cNvPr id="4" name="Slide Number Placeholder 3"/>
          <p:cNvSpPr>
            <a:spLocks noGrp="1"/>
          </p:cNvSpPr>
          <p:nvPr>
            <p:ph type="sldNum" sz="quarter" idx="5"/>
          </p:nvPr>
        </p:nvSpPr>
        <p:spPr/>
        <p:txBody>
          <a:bodyPr/>
          <a:lstStyle/>
          <a:p>
            <a:fld id="{7FB8580D-59ED-F64B-9E28-75663A43319E}" type="slidenum">
              <a:rPr lang="en-US" smtClean="0"/>
              <a:t>18</a:t>
            </a:fld>
            <a:endParaRPr lang="en-US"/>
          </a:p>
        </p:txBody>
      </p:sp>
    </p:spTree>
    <p:extLst>
      <p:ext uri="{BB962C8B-B14F-4D97-AF65-F5344CB8AC3E}">
        <p14:creationId xmlns:p14="http://schemas.microsoft.com/office/powerpoint/2010/main" val="128397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all our devices in simulation, we run trace-based microbenchmark on 4 models of commodity switches, including one using ARM-based CPU. On all four switches, all devices in the datasets complete initialization in ≤ 1.75𝑠, a maximal memory of </a:t>
            </a:r>
            <a:r>
              <a:rPr lang="en-US" altLang="zh-CN" sz="1200" kern="1200" dirty="0">
                <a:solidFill>
                  <a:schemeClr val="tx1"/>
                </a:solidFill>
                <a:effectLst/>
                <a:latin typeface="+mn-lt"/>
                <a:ea typeface="+mn-ea"/>
                <a:cs typeface="+mn-cs"/>
              </a:rPr>
              <a:t>20</a:t>
            </a:r>
            <a:r>
              <a:rPr lang="en-US" sz="1200" kern="1200" dirty="0">
                <a:solidFill>
                  <a:schemeClr val="tx1"/>
                </a:solidFill>
                <a:effectLst/>
                <a:latin typeface="+mn-lt"/>
                <a:ea typeface="+mn-ea"/>
                <a:cs typeface="+mn-cs"/>
              </a:rPr>
              <a:t>𝑀𝐵 and a small CPU load.</a:t>
            </a:r>
          </a:p>
        </p:txBody>
      </p:sp>
      <p:sp>
        <p:nvSpPr>
          <p:cNvPr id="4" name="Slide Number Placeholder 3"/>
          <p:cNvSpPr>
            <a:spLocks noGrp="1"/>
          </p:cNvSpPr>
          <p:nvPr>
            <p:ph type="sldNum" sz="quarter" idx="5"/>
          </p:nvPr>
        </p:nvSpPr>
        <p:spPr/>
        <p:txBody>
          <a:bodyPr/>
          <a:lstStyle/>
          <a:p>
            <a:fld id="{7FB8580D-59ED-F64B-9E28-75663A43319E}" type="slidenum">
              <a:rPr lang="en-US" smtClean="0"/>
              <a:t>19</a:t>
            </a:fld>
            <a:endParaRPr lang="en-US"/>
          </a:p>
        </p:txBody>
      </p:sp>
    </p:spTree>
    <p:extLst>
      <p:ext uri="{BB962C8B-B14F-4D97-AF65-F5344CB8AC3E}">
        <p14:creationId xmlns:p14="http://schemas.microsoft.com/office/powerpoint/2010/main" val="221211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Network Verification is a Powerful Tool to Check Network Forwarding Behaviors. It examines the configurations, the forwarding tables or ACLs, or the runtime of routers and switches, to determine whether a network would forward or are actually forwarding packets along pre-determined sets of paths.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talk focuses on data plane verification, or DPV for short, because they provide a high coverage of the actual forwarding behaviors of the network.</a:t>
            </a:r>
            <a:r>
              <a:rPr lang="en-US" dirty="0">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2</a:t>
            </a:fld>
            <a:endParaRPr lang="en-US"/>
          </a:p>
        </p:txBody>
      </p:sp>
    </p:spTree>
    <p:extLst>
      <p:ext uri="{BB962C8B-B14F-4D97-AF65-F5344CB8AC3E}">
        <p14:creationId xmlns:p14="http://schemas.microsoft.com/office/powerpoint/2010/main" val="63396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90% messages, all switches process it in &lt;= 3.52ms, with low CPU and memory overhead</a:t>
            </a:r>
          </a:p>
        </p:txBody>
      </p:sp>
      <p:sp>
        <p:nvSpPr>
          <p:cNvPr id="4" name="Slide Number Placeholder 3"/>
          <p:cNvSpPr>
            <a:spLocks noGrp="1"/>
          </p:cNvSpPr>
          <p:nvPr>
            <p:ph type="sldNum" sz="quarter" idx="5"/>
          </p:nvPr>
        </p:nvSpPr>
        <p:spPr/>
        <p:txBody>
          <a:bodyPr/>
          <a:lstStyle/>
          <a:p>
            <a:fld id="{7FB8580D-59ED-F64B-9E28-75663A43319E}" type="slidenum">
              <a:rPr lang="en-US" smtClean="0"/>
              <a:t>20</a:t>
            </a:fld>
            <a:endParaRPr lang="en-US"/>
          </a:p>
        </p:txBody>
      </p:sp>
    </p:spTree>
    <p:extLst>
      <p:ext uri="{BB962C8B-B14F-4D97-AF65-F5344CB8AC3E}">
        <p14:creationId xmlns:p14="http://schemas.microsoft.com/office/powerpoint/2010/main" val="1084473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summarize, in this talk, we propose to scale DPV by offloading verification computation to lightweight, distributed computing on commodity network devices, and demonstrate its feasibility and benefits. In the future, we are expanding its scope to distributed and interdomain configuration verification and diagnosis, with preliminary results appear at APNet23 and an ongoing work on DNS verification. We also find synergies between our work and Hydra, and are investigating to extend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to support distributed runtime verification. Thank you for listening. I'm happy to take any questions.</a:t>
            </a:r>
          </a:p>
        </p:txBody>
      </p:sp>
      <p:sp>
        <p:nvSpPr>
          <p:cNvPr id="4" name="Slide Number Placeholder 3"/>
          <p:cNvSpPr>
            <a:spLocks noGrp="1"/>
          </p:cNvSpPr>
          <p:nvPr>
            <p:ph type="sldNum" sz="quarter" idx="5"/>
          </p:nvPr>
        </p:nvSpPr>
        <p:spPr/>
        <p:txBody>
          <a:bodyPr/>
          <a:lstStyle/>
          <a:p>
            <a:fld id="{7FB8580D-59ED-F64B-9E28-75663A43319E}" type="slidenum">
              <a:rPr lang="en-US" smtClean="0"/>
              <a:t>21</a:t>
            </a:fld>
            <a:endParaRPr lang="en-US"/>
          </a:p>
        </p:txBody>
      </p:sp>
    </p:spTree>
    <p:extLst>
      <p:ext uri="{BB962C8B-B14F-4D97-AF65-F5344CB8AC3E}">
        <p14:creationId xmlns:p14="http://schemas.microsoft.com/office/powerpoint/2010/main" val="401379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DPV tools usually adopt an SDN-like architecture. A cluster of servers play the role of a centralized verifier. It collects the data plane from routers and switches through a management network, and then run computation-intensive, memory-intensive algorithms to verify the network</a:t>
            </a:r>
          </a:p>
        </p:txBody>
      </p:sp>
      <p:sp>
        <p:nvSpPr>
          <p:cNvPr id="4" name="Slide Number Placeholder 3"/>
          <p:cNvSpPr>
            <a:spLocks noGrp="1"/>
          </p:cNvSpPr>
          <p:nvPr>
            <p:ph type="sldNum" sz="quarter" idx="5"/>
          </p:nvPr>
        </p:nvSpPr>
        <p:spPr/>
        <p:txBody>
          <a:bodyPr/>
          <a:lstStyle/>
          <a:p>
            <a:fld id="{7FB8580D-59ED-F64B-9E28-75663A43319E}" type="slidenum">
              <a:rPr lang="en-US" smtClean="0"/>
              <a:t>3</a:t>
            </a:fld>
            <a:endParaRPr lang="en-US"/>
          </a:p>
        </p:txBody>
      </p:sp>
    </p:spTree>
    <p:extLst>
      <p:ext uri="{BB962C8B-B14F-4D97-AF65-F5344CB8AC3E}">
        <p14:creationId xmlns:p14="http://schemas.microsoft.com/office/powerpoint/2010/main" val="74939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people have designed very powerful data structures and algorithms such as atomic predicates to improve the efficiency of the verifier, centralized DPVs do not scale to large networks due to its architectural limitations. Specifically, it requires a highly-available management network, which is hard to build. The verifier itself also becomes a performance bottleneck and single </a:t>
            </a:r>
            <a:r>
              <a:rPr lang="en-US" sz="1200" kern="1200" dirty="0" err="1">
                <a:solidFill>
                  <a:schemeClr val="tx1"/>
                </a:solidFill>
                <a:effectLst/>
                <a:latin typeface="+mn-lt"/>
                <a:ea typeface="+mn-ea"/>
                <a:cs typeface="+mn-cs"/>
              </a:rPr>
              <a:t>PoF</a:t>
            </a:r>
            <a:r>
              <a:rPr lang="en-US" sz="1200" kern="1200" dirty="0">
                <a:solidFill>
                  <a:schemeClr val="tx1"/>
                </a:solidFill>
                <a:effectLst/>
                <a:latin typeface="+mn-lt"/>
                <a:ea typeface="+mn-ea"/>
                <a:cs typeface="+mn-cs"/>
              </a:rPr>
              <a:t>. More importantly, because the verification happens outside the network, reacting to the found errors is slow as the decisions need to go through the management network again.</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4</a:t>
            </a:fld>
            <a:endParaRPr lang="en-US"/>
          </a:p>
        </p:txBody>
      </p:sp>
    </p:spTree>
    <p:extLst>
      <p:ext uri="{BB962C8B-B14F-4D97-AF65-F5344CB8AC3E}">
        <p14:creationId xmlns:p14="http://schemas.microsoft.com/office/powerpoint/2010/main" val="179736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tackle these scaling limitations of DPV, we propose distributed, on-device verification. Our basic idea is to offload verification to distributed computations on network devices. By removing the centralized verifier, this distributed architecture minimizes the involvement on management network, avoids the verifier becom</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a bottleneck or single </a:t>
            </a:r>
            <a:r>
              <a:rPr lang="en-US" sz="1200" kern="1200" dirty="0" err="1">
                <a:solidFill>
                  <a:schemeClr val="tx1"/>
                </a:solidFill>
                <a:effectLst/>
                <a:latin typeface="+mn-lt"/>
                <a:ea typeface="+mn-ea"/>
                <a:cs typeface="+mn-cs"/>
              </a:rPr>
              <a:t>PoF</a:t>
            </a:r>
            <a:r>
              <a:rPr lang="en-US" sz="1200" kern="1200" dirty="0">
                <a:solidFill>
                  <a:schemeClr val="tx1"/>
                </a:solidFill>
                <a:effectLst/>
                <a:latin typeface="+mn-lt"/>
                <a:ea typeface="+mn-ea"/>
                <a:cs typeface="+mn-cs"/>
              </a:rPr>
              <a:t>. It also could support flexible in-situ fast reroute such as convergence free routing by allowing vendors to provide verification-as-a-service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all these potential benefits from the architecture point of view, a fundamental challenge remains: that is, how to achieve flexible, correct distributed DPV on commodity switches?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5</a:t>
            </a:fld>
            <a:endParaRPr lang="en-US"/>
          </a:p>
        </p:txBody>
      </p:sp>
    </p:spTree>
    <p:extLst>
      <p:ext uri="{BB962C8B-B14F-4D97-AF65-F5344CB8AC3E}">
        <p14:creationId xmlns:p14="http://schemas.microsoft.com/office/powerpoint/2010/main" val="29893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illustrate how we tackle this fundament challenge with an example. Suppose the operator wants to verify in this topology, whether all packets entering the network from S with a destination IP in 10.0.0.0/23 will be delivered to D in a simple path </a:t>
            </a:r>
            <a:r>
              <a:rPr lang="en-US" sz="1200" kern="1200" dirty="0" err="1">
                <a:solidFill>
                  <a:schemeClr val="tx1"/>
                </a:solidFill>
                <a:effectLst/>
                <a:latin typeface="+mn-lt"/>
                <a:ea typeface="+mn-ea"/>
                <a:cs typeface="+mn-cs"/>
              </a:rPr>
              <a:t>waypointing</a:t>
            </a:r>
            <a:r>
              <a:rPr lang="en-US" sz="1200" kern="1200" dirty="0">
                <a:solidFill>
                  <a:schemeClr val="tx1"/>
                </a:solidFill>
                <a:effectLst/>
                <a:latin typeface="+mn-lt"/>
                <a:ea typeface="+mn-ea"/>
                <a:cs typeface="+mn-cs"/>
              </a:rPr>
              <a:t> W.</a:t>
            </a:r>
          </a:p>
        </p:txBody>
      </p:sp>
      <p:sp>
        <p:nvSpPr>
          <p:cNvPr id="4" name="Slide Number Placeholder 3"/>
          <p:cNvSpPr>
            <a:spLocks noGrp="1"/>
          </p:cNvSpPr>
          <p:nvPr>
            <p:ph type="sldNum" sz="quarter" idx="5"/>
          </p:nvPr>
        </p:nvSpPr>
        <p:spPr/>
        <p:txBody>
          <a:bodyPr/>
          <a:lstStyle/>
          <a:p>
            <a:fld id="{7FB8580D-59ED-F64B-9E28-75663A43319E}" type="slidenum">
              <a:rPr lang="en-US" smtClean="0"/>
              <a:t>6</a:t>
            </a:fld>
            <a:endParaRPr lang="en-US"/>
          </a:p>
        </p:txBody>
      </p:sp>
    </p:spTree>
    <p:extLst>
      <p:ext uri="{BB962C8B-B14F-4D97-AF65-F5344CB8AC3E}">
        <p14:creationId xmlns:p14="http://schemas.microsoft.com/office/powerpoint/2010/main" val="304360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first design a declarative language for operator to specify this invariant in a 4-tuple of the packet space, ingress, set of valid paths expressed in regular expression, and number of valid paths allowed in the network.</a:t>
            </a:r>
          </a:p>
        </p:txBody>
      </p:sp>
      <p:sp>
        <p:nvSpPr>
          <p:cNvPr id="4" name="Slide Number Placeholder 3"/>
          <p:cNvSpPr>
            <a:spLocks noGrp="1"/>
          </p:cNvSpPr>
          <p:nvPr>
            <p:ph type="sldNum" sz="quarter" idx="5"/>
          </p:nvPr>
        </p:nvSpPr>
        <p:spPr/>
        <p:txBody>
          <a:bodyPr/>
          <a:lstStyle/>
          <a:p>
            <a:fld id="{7FB8580D-59ED-F64B-9E28-75663A43319E}" type="slidenum">
              <a:rPr lang="en-US" smtClean="0"/>
              <a:t>7</a:t>
            </a:fld>
            <a:endParaRPr lang="en-US"/>
          </a:p>
        </p:txBody>
      </p:sp>
    </p:spTree>
    <p:extLst>
      <p:ext uri="{BB962C8B-B14F-4D97-AF65-F5344CB8AC3E}">
        <p14:creationId xmlns:p14="http://schemas.microsoft.com/office/powerpoint/2010/main" val="39342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Given the topology and the specified invariant, the problem of DPV can be defined as to count how many valid paths exist in the data plane. To decompose this computation-intensive problem, our key insight is that by treating the topology as a deterministic finite automata and multiply it with the regular expression in the invariant, we can compute a DAG called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which compactly represents all valid paths in the topology. Afterwards, the problem of DPV can be solved by a reverse topological traversal along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7FB8580D-59ED-F64B-9E28-75663A43319E}" type="slidenum">
              <a:rPr lang="en-US" smtClean="0"/>
              <a:t>8</a:t>
            </a:fld>
            <a:endParaRPr lang="en-US"/>
          </a:p>
        </p:txBody>
      </p:sp>
    </p:spTree>
    <p:extLst>
      <p:ext uri="{BB962C8B-B14F-4D97-AF65-F5344CB8AC3E}">
        <p14:creationId xmlns:p14="http://schemas.microsoft.com/office/powerpoint/2010/main" val="112801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reverse counting can be naturally decomposed into on-device tasks corresponding to nodes on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where each node counts the number of downstream paths provided by the data plane, and sends the result to all its upstream neighbors.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the process, assume device D's action is to forward all packets in 10.0.0.0/23, denoted as P1, to the corresponding egress.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D1's counting is (P1, 1). D sends D1's results to the devices of D1's upstream neighbors, W1, W2, B2.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 receives the result, because W forward P1 to D, W1 and W2 each updates its counting to (P1,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However, because B only forwards packets in P3 and P4 to D, but drops packets in P2, B2's counting is updated as (P2, 0) and (P3 and P4,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 and B then each sends the results of W1, W2 and B2 to these nodes' upstream neighbors. The process continues as B1 updates its result to (P1, 0) because B1's downstream neighbor is W1, but B does not forward any packet to 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A receives the results of both B1 and W2, A1 will update its results for P2 and P4 as 1. This is because although A forwards P2 to both B and W, because B1's results is 0 and W2 is 1, the counting results of A1 for P2 is calculated as 1+0 equals to 1. For packets in P3, A forwards them either to B or W, but not both, depending on the </a:t>
            </a:r>
            <a:r>
              <a:rPr lang="en-US" sz="1200" kern="1200" dirty="0" err="1">
                <a:solidFill>
                  <a:schemeClr val="tx1"/>
                </a:solidFill>
                <a:effectLst/>
                <a:latin typeface="+mn-lt"/>
                <a:ea typeface="+mn-ea"/>
                <a:cs typeface="+mn-cs"/>
              </a:rPr>
              <a:t>blackbox</a:t>
            </a:r>
            <a:r>
              <a:rPr lang="en-US" sz="1200" kern="1200" dirty="0">
                <a:solidFill>
                  <a:schemeClr val="tx1"/>
                </a:solidFill>
                <a:effectLst/>
                <a:latin typeface="+mn-lt"/>
                <a:ea typeface="+mn-ea"/>
                <a:cs typeface="+mn-cs"/>
              </a:rPr>
              <a:t> hashing algorithm of device A. Therefore, the counting of P3 at A1 has 2 possibilities: 0 or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A sends the results to S, the ingress of the invariant, and S computes its own result, S will determine that the invariant is violated because not all packets in P1 can always be delivered to D along a simple path passing W.</a:t>
            </a:r>
          </a:p>
        </p:txBody>
      </p:sp>
      <p:sp>
        <p:nvSpPr>
          <p:cNvPr id="4" name="Slide Number Placeholder 3"/>
          <p:cNvSpPr>
            <a:spLocks noGrp="1"/>
          </p:cNvSpPr>
          <p:nvPr>
            <p:ph type="sldNum" sz="quarter" idx="5"/>
          </p:nvPr>
        </p:nvSpPr>
        <p:spPr/>
        <p:txBody>
          <a:bodyPr/>
          <a:lstStyle/>
          <a:p>
            <a:fld id="{7FB8580D-59ED-F64B-9E28-75663A43319E}" type="slidenum">
              <a:rPr lang="en-US" smtClean="0"/>
              <a:t>9</a:t>
            </a:fld>
            <a:endParaRPr lang="en-US"/>
          </a:p>
        </p:txBody>
      </p:sp>
    </p:spTree>
    <p:extLst>
      <p:ext uri="{BB962C8B-B14F-4D97-AF65-F5344CB8AC3E}">
        <p14:creationId xmlns:p14="http://schemas.microsoft.com/office/powerpoint/2010/main" val="56975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5D4-3B68-4B4B-BDF7-F74E3B34F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1F8D8-901F-4441-AC6B-18618837A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7CC73-23F3-6F47-A3F7-69A29F9DD227}"/>
              </a:ext>
            </a:extLst>
          </p:cNvPr>
          <p:cNvSpPr>
            <a:spLocks noGrp="1"/>
          </p:cNvSpPr>
          <p:nvPr>
            <p:ph type="dt" sz="half" idx="10"/>
          </p:nvPr>
        </p:nvSpPr>
        <p:spPr/>
        <p:txBody>
          <a:bodyPr/>
          <a:lstStyle/>
          <a:p>
            <a:fld id="{B3C08BDE-56DA-B942-B20C-64521015CDCC}" type="datetime1">
              <a:rPr lang="en-US" smtClean="0"/>
              <a:t>9/9/23</a:t>
            </a:fld>
            <a:endParaRPr lang="en-US"/>
          </a:p>
        </p:txBody>
      </p:sp>
      <p:sp>
        <p:nvSpPr>
          <p:cNvPr id="5" name="Footer Placeholder 4">
            <a:extLst>
              <a:ext uri="{FF2B5EF4-FFF2-40B4-BE49-F238E27FC236}">
                <a16:creationId xmlns:a16="http://schemas.microsoft.com/office/drawing/2014/main" id="{882AEDDC-B3AB-3F43-92D5-0D873FFAF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EB8-82AD-A749-89F2-26873B691321}"/>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45770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4F5C-4CED-D140-8A23-86F72AA4B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0835F-20D7-FC40-9A64-C493FF0F19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5E382-434D-EA4A-B533-E3AC0B494CF7}"/>
              </a:ext>
            </a:extLst>
          </p:cNvPr>
          <p:cNvSpPr>
            <a:spLocks noGrp="1"/>
          </p:cNvSpPr>
          <p:nvPr>
            <p:ph type="dt" sz="half" idx="10"/>
          </p:nvPr>
        </p:nvSpPr>
        <p:spPr/>
        <p:txBody>
          <a:bodyPr/>
          <a:lstStyle/>
          <a:p>
            <a:fld id="{465FB5C8-37A7-1743-82D3-2C66B7F7741E}" type="datetime1">
              <a:rPr lang="en-US" smtClean="0"/>
              <a:t>9/9/23</a:t>
            </a:fld>
            <a:endParaRPr lang="en-US"/>
          </a:p>
        </p:txBody>
      </p:sp>
      <p:sp>
        <p:nvSpPr>
          <p:cNvPr id="5" name="Footer Placeholder 4">
            <a:extLst>
              <a:ext uri="{FF2B5EF4-FFF2-40B4-BE49-F238E27FC236}">
                <a16:creationId xmlns:a16="http://schemas.microsoft.com/office/drawing/2014/main" id="{0E15D33C-A470-324A-A56E-627C60689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02C5A-6A73-2B44-8A3A-CFB5120C6DE2}"/>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9826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91099-F860-2245-8A53-C8104E834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BDF5-E5FC-5A42-AAAA-0DAD12AAA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6A70-637A-D44D-B359-8D9DC830A71E}"/>
              </a:ext>
            </a:extLst>
          </p:cNvPr>
          <p:cNvSpPr>
            <a:spLocks noGrp="1"/>
          </p:cNvSpPr>
          <p:nvPr>
            <p:ph type="dt" sz="half" idx="10"/>
          </p:nvPr>
        </p:nvSpPr>
        <p:spPr/>
        <p:txBody>
          <a:bodyPr/>
          <a:lstStyle/>
          <a:p>
            <a:fld id="{34EF9578-9932-3E4C-AFE6-447E71345F64}" type="datetime1">
              <a:rPr lang="en-US" smtClean="0"/>
              <a:t>9/9/23</a:t>
            </a:fld>
            <a:endParaRPr lang="en-US"/>
          </a:p>
        </p:txBody>
      </p:sp>
      <p:sp>
        <p:nvSpPr>
          <p:cNvPr id="5" name="Footer Placeholder 4">
            <a:extLst>
              <a:ext uri="{FF2B5EF4-FFF2-40B4-BE49-F238E27FC236}">
                <a16:creationId xmlns:a16="http://schemas.microsoft.com/office/drawing/2014/main" id="{4B8F7172-C61A-444E-A700-72E29246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A4963-03D2-C540-A08B-0475097E4F7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3075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6911-BBCE-D345-A738-B77E90606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47D3-B194-0149-A018-E89BFF0D60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DB6C-28D6-9F4B-A243-0C8D7AC9EC38}"/>
              </a:ext>
            </a:extLst>
          </p:cNvPr>
          <p:cNvSpPr>
            <a:spLocks noGrp="1"/>
          </p:cNvSpPr>
          <p:nvPr>
            <p:ph type="dt" sz="half" idx="10"/>
          </p:nvPr>
        </p:nvSpPr>
        <p:spPr/>
        <p:txBody>
          <a:bodyPr/>
          <a:lstStyle/>
          <a:p>
            <a:fld id="{91CC0C24-0F79-2044-A859-64AB91507493}" type="datetime1">
              <a:rPr lang="en-US" smtClean="0"/>
              <a:t>9/9/23</a:t>
            </a:fld>
            <a:endParaRPr lang="en-US"/>
          </a:p>
        </p:txBody>
      </p:sp>
      <p:sp>
        <p:nvSpPr>
          <p:cNvPr id="5" name="Footer Placeholder 4">
            <a:extLst>
              <a:ext uri="{FF2B5EF4-FFF2-40B4-BE49-F238E27FC236}">
                <a16:creationId xmlns:a16="http://schemas.microsoft.com/office/drawing/2014/main" id="{8EF80C6A-DFA2-C34E-BB55-6C09EB8D1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9A27D-127D-6543-A399-45779C5B20F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36247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8758-B17C-A44F-8D73-5B875C150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F11C8-6B48-B240-9DD5-23F6F7AB1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A6F3EC-4EB6-3640-A750-228919BB8A8B}"/>
              </a:ext>
            </a:extLst>
          </p:cNvPr>
          <p:cNvSpPr>
            <a:spLocks noGrp="1"/>
          </p:cNvSpPr>
          <p:nvPr>
            <p:ph type="dt" sz="half" idx="10"/>
          </p:nvPr>
        </p:nvSpPr>
        <p:spPr/>
        <p:txBody>
          <a:bodyPr/>
          <a:lstStyle/>
          <a:p>
            <a:fld id="{4F90B818-390F-864C-8EE4-AE740C194481}" type="datetime1">
              <a:rPr lang="en-US" smtClean="0"/>
              <a:t>9/9/23</a:t>
            </a:fld>
            <a:endParaRPr lang="en-US"/>
          </a:p>
        </p:txBody>
      </p:sp>
      <p:sp>
        <p:nvSpPr>
          <p:cNvPr id="5" name="Footer Placeholder 4">
            <a:extLst>
              <a:ext uri="{FF2B5EF4-FFF2-40B4-BE49-F238E27FC236}">
                <a16:creationId xmlns:a16="http://schemas.microsoft.com/office/drawing/2014/main" id="{9ADED773-370A-E549-9FD8-CB53807E7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C3D1-3D12-DA4F-8318-61370AF872D0}"/>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26075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1C9B-2B4A-854A-86C8-1335F1AF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10E4D-AFDC-8B44-AC12-01AF112DF7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63B01-C76D-8542-9E18-8C8CFCAD5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A75A5-670B-A04D-B514-4F7200DF63DE}"/>
              </a:ext>
            </a:extLst>
          </p:cNvPr>
          <p:cNvSpPr>
            <a:spLocks noGrp="1"/>
          </p:cNvSpPr>
          <p:nvPr>
            <p:ph type="dt" sz="half" idx="10"/>
          </p:nvPr>
        </p:nvSpPr>
        <p:spPr/>
        <p:txBody>
          <a:bodyPr/>
          <a:lstStyle/>
          <a:p>
            <a:fld id="{90AD5691-B7B2-4248-BE10-230C01E76CBD}" type="datetime1">
              <a:rPr lang="en-US" smtClean="0"/>
              <a:t>9/9/23</a:t>
            </a:fld>
            <a:endParaRPr lang="en-US"/>
          </a:p>
        </p:txBody>
      </p:sp>
      <p:sp>
        <p:nvSpPr>
          <p:cNvPr id="6" name="Footer Placeholder 5">
            <a:extLst>
              <a:ext uri="{FF2B5EF4-FFF2-40B4-BE49-F238E27FC236}">
                <a16:creationId xmlns:a16="http://schemas.microsoft.com/office/drawing/2014/main" id="{B81BD78A-BE0A-3C45-8996-0265F574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48223-6213-EA48-8726-C785489CD428}"/>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61028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365-0D5A-BD45-B846-49227110B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A937-118A-AC49-802B-19B349B19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EDDCE-4B21-0C4C-A74A-E99D9ED400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BB7BE-ABF3-1244-878C-7300A524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3CAC5-57BA-B040-B494-2408B2545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DE39C-E1D2-4148-898B-B6A4806438D4}"/>
              </a:ext>
            </a:extLst>
          </p:cNvPr>
          <p:cNvSpPr>
            <a:spLocks noGrp="1"/>
          </p:cNvSpPr>
          <p:nvPr>
            <p:ph type="dt" sz="half" idx="10"/>
          </p:nvPr>
        </p:nvSpPr>
        <p:spPr/>
        <p:txBody>
          <a:bodyPr/>
          <a:lstStyle/>
          <a:p>
            <a:fld id="{7993BE4B-5E46-C549-AF60-3D278058B55B}" type="datetime1">
              <a:rPr lang="en-US" smtClean="0"/>
              <a:t>9/9/23</a:t>
            </a:fld>
            <a:endParaRPr lang="en-US"/>
          </a:p>
        </p:txBody>
      </p:sp>
      <p:sp>
        <p:nvSpPr>
          <p:cNvPr id="8" name="Footer Placeholder 7">
            <a:extLst>
              <a:ext uri="{FF2B5EF4-FFF2-40B4-BE49-F238E27FC236}">
                <a16:creationId xmlns:a16="http://schemas.microsoft.com/office/drawing/2014/main" id="{5B316EF7-329C-184E-913B-76640C2B6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01418-5B59-8646-BB73-472F6BB552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33249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BCC-6B6F-614A-9A03-1C9D3122D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D3183-747E-1441-B81A-ACC8A9233E6D}"/>
              </a:ext>
            </a:extLst>
          </p:cNvPr>
          <p:cNvSpPr>
            <a:spLocks noGrp="1"/>
          </p:cNvSpPr>
          <p:nvPr>
            <p:ph type="dt" sz="half" idx="10"/>
          </p:nvPr>
        </p:nvSpPr>
        <p:spPr/>
        <p:txBody>
          <a:bodyPr/>
          <a:lstStyle/>
          <a:p>
            <a:fld id="{122E15E9-9434-8342-8551-33343DEB88CC}" type="datetime1">
              <a:rPr lang="en-US" smtClean="0"/>
              <a:t>9/9/23</a:t>
            </a:fld>
            <a:endParaRPr lang="en-US"/>
          </a:p>
        </p:txBody>
      </p:sp>
      <p:sp>
        <p:nvSpPr>
          <p:cNvPr id="4" name="Footer Placeholder 3">
            <a:extLst>
              <a:ext uri="{FF2B5EF4-FFF2-40B4-BE49-F238E27FC236}">
                <a16:creationId xmlns:a16="http://schemas.microsoft.com/office/drawing/2014/main" id="{7656950A-DFAE-074A-9972-05B14A438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DB724-EBA6-C14C-AA6B-D1AA2AD26A7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40463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06898-0238-AE4B-901E-5E492BEDB4B4}"/>
              </a:ext>
            </a:extLst>
          </p:cNvPr>
          <p:cNvSpPr>
            <a:spLocks noGrp="1"/>
          </p:cNvSpPr>
          <p:nvPr>
            <p:ph type="dt" sz="half" idx="10"/>
          </p:nvPr>
        </p:nvSpPr>
        <p:spPr/>
        <p:txBody>
          <a:bodyPr/>
          <a:lstStyle/>
          <a:p>
            <a:fld id="{92836CF9-8663-8849-A00E-8094BC607C9C}" type="datetime1">
              <a:rPr lang="en-US" smtClean="0"/>
              <a:t>9/9/23</a:t>
            </a:fld>
            <a:endParaRPr lang="en-US"/>
          </a:p>
        </p:txBody>
      </p:sp>
      <p:sp>
        <p:nvSpPr>
          <p:cNvPr id="3" name="Footer Placeholder 2">
            <a:extLst>
              <a:ext uri="{FF2B5EF4-FFF2-40B4-BE49-F238E27FC236}">
                <a16:creationId xmlns:a16="http://schemas.microsoft.com/office/drawing/2014/main" id="{7076A858-8CEB-7A4E-BEAA-E3C473A9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C3D06-4032-C344-85F8-2AC33221C7D7}"/>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8789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3045-0838-D644-87AD-206B9596C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F3B51-DC81-FE4C-90EE-262DE311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5D02F-9FD3-2E46-B400-10C042AE2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45D0C3-B81D-6C47-8A57-33C5A7F6EE66}"/>
              </a:ext>
            </a:extLst>
          </p:cNvPr>
          <p:cNvSpPr>
            <a:spLocks noGrp="1"/>
          </p:cNvSpPr>
          <p:nvPr>
            <p:ph type="dt" sz="half" idx="10"/>
          </p:nvPr>
        </p:nvSpPr>
        <p:spPr/>
        <p:txBody>
          <a:bodyPr/>
          <a:lstStyle/>
          <a:p>
            <a:fld id="{07A92A7C-5D7F-6940-AD03-7C0A92E63290}" type="datetime1">
              <a:rPr lang="en-US" smtClean="0"/>
              <a:t>9/9/23</a:t>
            </a:fld>
            <a:endParaRPr lang="en-US"/>
          </a:p>
        </p:txBody>
      </p:sp>
      <p:sp>
        <p:nvSpPr>
          <p:cNvPr id="6" name="Footer Placeholder 5">
            <a:extLst>
              <a:ext uri="{FF2B5EF4-FFF2-40B4-BE49-F238E27FC236}">
                <a16:creationId xmlns:a16="http://schemas.microsoft.com/office/drawing/2014/main" id="{9FEF2230-2EAD-764D-9A58-8446B762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CB995-085E-CE4D-8499-A5D5B881654C}"/>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67693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BE3-63AD-4C41-AA2A-BEAD215B8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885D-981E-E042-88FD-D18C1978E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8BED-5817-3C4B-BCA7-954E5BC0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4FA1B-0067-374B-B45E-1E90FB5A6E9B}"/>
              </a:ext>
            </a:extLst>
          </p:cNvPr>
          <p:cNvSpPr>
            <a:spLocks noGrp="1"/>
          </p:cNvSpPr>
          <p:nvPr>
            <p:ph type="dt" sz="half" idx="10"/>
          </p:nvPr>
        </p:nvSpPr>
        <p:spPr/>
        <p:txBody>
          <a:bodyPr/>
          <a:lstStyle/>
          <a:p>
            <a:fld id="{F4B4A5DD-8920-5E49-AB85-F5D806AF26DC}" type="datetime1">
              <a:rPr lang="en-US" smtClean="0"/>
              <a:t>9/9/23</a:t>
            </a:fld>
            <a:endParaRPr lang="en-US"/>
          </a:p>
        </p:txBody>
      </p:sp>
      <p:sp>
        <p:nvSpPr>
          <p:cNvPr id="6" name="Footer Placeholder 5">
            <a:extLst>
              <a:ext uri="{FF2B5EF4-FFF2-40B4-BE49-F238E27FC236}">
                <a16:creationId xmlns:a16="http://schemas.microsoft.com/office/drawing/2014/main" id="{985AFA2B-85DD-8D4E-83FE-723B16046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93591-EC71-E04E-8FF5-EC64A789E1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721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EEE98-E363-1145-A2C6-481A5F98C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7E751-296D-D347-BC01-7A60C6334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DB46B-E70C-B543-B26E-F6A66A9D6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A6B1-2FCC-804E-9568-173E53F45A29}" type="datetime1">
              <a:rPr lang="en-US" smtClean="0"/>
              <a:t>9/9/23</a:t>
            </a:fld>
            <a:endParaRPr lang="en-US"/>
          </a:p>
        </p:txBody>
      </p:sp>
      <p:sp>
        <p:nvSpPr>
          <p:cNvPr id="5" name="Footer Placeholder 4">
            <a:extLst>
              <a:ext uri="{FF2B5EF4-FFF2-40B4-BE49-F238E27FC236}">
                <a16:creationId xmlns:a16="http://schemas.microsoft.com/office/drawing/2014/main" id="{987673E1-2D15-F14B-B41C-79D757D13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DF509-475F-0241-BCDF-B8016107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3CBEB-A62C-7547-B7F6-B847810FF90F}" type="slidenum">
              <a:rPr lang="en-US" smtClean="0"/>
              <a:t>‹#›</a:t>
            </a:fld>
            <a:endParaRPr lang="en-US"/>
          </a:p>
        </p:txBody>
      </p:sp>
    </p:spTree>
    <p:extLst>
      <p:ext uri="{BB962C8B-B14F-4D97-AF65-F5344CB8AC3E}">
        <p14:creationId xmlns:p14="http://schemas.microsoft.com/office/powerpoint/2010/main" val="183184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sngroup-xmu/ddpv-pubilc" TargetMode="External"/><Relationship Id="rId4" Type="http://schemas.openxmlformats.org/officeDocument/2006/relationships/hyperlink" Target="https://github.com/sonic-net/SONiC/pull/94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distributeddpvdemo.te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8" Type="http://schemas.openxmlformats.org/officeDocument/2006/relationships/hyperlink" Target="http://sngroup.org.cn/" TargetMode="External"/><Relationship Id="rId3" Type="http://schemas.openxmlformats.org/officeDocument/2006/relationships/image" Target="../media/image8.png"/><Relationship Id="rId7" Type="http://schemas.openxmlformats.org/officeDocument/2006/relationships/hyperlink" Target="mailto:qiaoxiang@xmu.edu.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distributeddpvdemo.tech/" TargetMode="External"/><Relationship Id="rId5" Type="http://schemas.openxmlformats.org/officeDocument/2006/relationships/image" Target="../media/image10.png"/><Relationship Id="rId10" Type="http://schemas.openxmlformats.org/officeDocument/2006/relationships/hyperlink" Target="https://github.com/sngroup-xmu/ddpv-pubilc" TargetMode="External"/><Relationship Id="rId4" Type="http://schemas.openxmlformats.org/officeDocument/2006/relationships/image" Target="../media/image9.tiff"/><Relationship Id="rId9" Type="http://schemas.openxmlformats.org/officeDocument/2006/relationships/hyperlink" Target="https://github.com/sonic-net/SONiC/pull/94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73C-3C4D-8044-B39E-4907461DA264}"/>
              </a:ext>
            </a:extLst>
          </p:cNvPr>
          <p:cNvSpPr>
            <a:spLocks noGrp="1"/>
          </p:cNvSpPr>
          <p:nvPr>
            <p:ph type="ctrTitle"/>
          </p:nvPr>
        </p:nvSpPr>
        <p:spPr>
          <a:xfrm>
            <a:off x="856527" y="826997"/>
            <a:ext cx="10394065" cy="2387600"/>
          </a:xfrm>
        </p:spPr>
        <p:txBody>
          <a:bodyPr anchor="ctr">
            <a:noAutofit/>
          </a:bodyPr>
          <a:lstStyle/>
          <a:p>
            <a:pPr>
              <a:lnSpc>
                <a:spcPct val="100000"/>
              </a:lnSpc>
            </a:pPr>
            <a:r>
              <a:rPr lang="en-US" altLang="zh-CN" sz="4400" dirty="0"/>
              <a:t>Beyond a Centralized Verifier: </a:t>
            </a:r>
            <a:br>
              <a:rPr lang="en-US" altLang="zh-CN" sz="4400" dirty="0"/>
            </a:br>
            <a:r>
              <a:rPr lang="en-US" altLang="zh-CN" sz="4400" dirty="0"/>
              <a:t>Scaling Data Plane Checking via </a:t>
            </a:r>
            <a:br>
              <a:rPr lang="en-US" altLang="zh-CN" sz="4400" dirty="0"/>
            </a:br>
            <a:r>
              <a:rPr lang="en-US" altLang="zh-CN" sz="4400" dirty="0"/>
              <a:t>Distributed, On-Device Verification </a:t>
            </a:r>
            <a:endParaRPr lang="en-US" sz="4800"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6CB8DA6-7986-3D4F-9060-E439A3325B05}"/>
              </a:ext>
            </a:extLst>
          </p:cNvPr>
          <p:cNvSpPr>
            <a:spLocks noGrp="1"/>
          </p:cNvSpPr>
          <p:nvPr>
            <p:ph type="subTitle" idx="1"/>
          </p:nvPr>
        </p:nvSpPr>
        <p:spPr>
          <a:xfrm>
            <a:off x="1257780" y="2962345"/>
            <a:ext cx="9873343" cy="2062113"/>
          </a:xfrm>
        </p:spPr>
        <p:txBody>
          <a:bodyPr lIns="90000">
            <a:noAutofit/>
          </a:bodyPr>
          <a:lstStyle/>
          <a:p>
            <a:pPr>
              <a:lnSpc>
                <a:spcPct val="114000"/>
              </a:lnSpc>
              <a:spcBef>
                <a:spcPts val="0"/>
              </a:spcBef>
            </a:pPr>
            <a:r>
              <a:rPr lang="en-US" altLang="zh-CN" sz="2200" b="1" dirty="0"/>
              <a:t>Qiao</a:t>
            </a:r>
            <a:r>
              <a:rPr lang="zh-CN" altLang="en-US" sz="2200" b="1" dirty="0"/>
              <a:t> </a:t>
            </a:r>
            <a:r>
              <a:rPr lang="en-US" altLang="zh-CN" sz="2200" b="1" dirty="0"/>
              <a:t>Xiang</a:t>
            </a:r>
            <a:r>
              <a:rPr lang="en-US" altLang="zh-CN" sz="2200" baseline="30000" dirty="0"/>
              <a:t>1</a:t>
            </a:r>
            <a:r>
              <a:rPr lang="en-US" altLang="zh-CN" sz="2200" dirty="0"/>
              <a:t>,</a:t>
            </a:r>
            <a:r>
              <a:rPr lang="zh-CN" altLang="en-US" sz="2200" dirty="0"/>
              <a:t> </a:t>
            </a:r>
            <a:r>
              <a:rPr lang="en-US" altLang="zh-CN" sz="2200" dirty="0" err="1"/>
              <a:t>Chenyang</a:t>
            </a:r>
            <a:r>
              <a:rPr lang="zh-CN" altLang="en-US" sz="2200" dirty="0"/>
              <a:t> </a:t>
            </a:r>
            <a:r>
              <a:rPr lang="en-US" altLang="zh-CN" sz="2200" dirty="0"/>
              <a:t>Huang</a:t>
            </a:r>
            <a:r>
              <a:rPr lang="en-US" altLang="zh-CN" sz="2200" baseline="30000" dirty="0"/>
              <a:t>1</a:t>
            </a:r>
            <a:r>
              <a:rPr lang="en-US" altLang="zh-CN" sz="2200" dirty="0"/>
              <a:t>,</a:t>
            </a:r>
            <a:r>
              <a:rPr lang="zh-CN" altLang="en-US" sz="2200" dirty="0"/>
              <a:t> </a:t>
            </a:r>
            <a:r>
              <a:rPr lang="en-US" altLang="zh-CN" sz="2200" dirty="0" err="1"/>
              <a:t>Ridi</a:t>
            </a:r>
            <a:r>
              <a:rPr lang="zh-CN" altLang="en-US" sz="2200" dirty="0"/>
              <a:t> </a:t>
            </a:r>
            <a:r>
              <a:rPr lang="en-US" altLang="zh-CN" sz="2200" dirty="0"/>
              <a:t>Wen</a:t>
            </a:r>
            <a:r>
              <a:rPr lang="en-US" altLang="zh-CN" sz="2200" baseline="30000" dirty="0"/>
              <a:t>1</a:t>
            </a:r>
            <a:r>
              <a:rPr lang="en-US" altLang="zh-CN" sz="2200" dirty="0"/>
              <a:t>,</a:t>
            </a:r>
            <a:r>
              <a:rPr lang="zh-CN" altLang="en-US" sz="2200" dirty="0"/>
              <a:t> </a:t>
            </a:r>
            <a:r>
              <a:rPr lang="en-US" altLang="zh-CN" sz="2200" dirty="0" err="1"/>
              <a:t>Yuxin</a:t>
            </a:r>
            <a:r>
              <a:rPr lang="zh-CN" altLang="en-US" sz="2200" dirty="0"/>
              <a:t> </a:t>
            </a:r>
            <a:r>
              <a:rPr lang="en-US" altLang="zh-CN" sz="2200" dirty="0"/>
              <a:t>Wang</a:t>
            </a:r>
            <a:r>
              <a:rPr lang="en-US" altLang="zh-CN" sz="2200" baseline="30000" dirty="0"/>
              <a:t>1</a:t>
            </a:r>
            <a:r>
              <a:rPr lang="en-US" altLang="zh-CN" sz="2200" dirty="0"/>
              <a:t>,</a:t>
            </a:r>
            <a:r>
              <a:rPr lang="zh-CN" altLang="en-US" sz="2200" dirty="0"/>
              <a:t> </a:t>
            </a:r>
            <a:r>
              <a:rPr lang="en-US" altLang="zh-CN" sz="2200" dirty="0" err="1"/>
              <a:t>Xiwen</a:t>
            </a:r>
            <a:r>
              <a:rPr lang="zh-CN" altLang="en-US" sz="2200" dirty="0"/>
              <a:t> </a:t>
            </a:r>
            <a:r>
              <a:rPr lang="en-US" altLang="zh-CN" sz="2200" dirty="0"/>
              <a:t>Fan</a:t>
            </a:r>
            <a:r>
              <a:rPr lang="en-US" altLang="zh-CN" sz="2200" baseline="30000" dirty="0"/>
              <a:t>1</a:t>
            </a:r>
            <a:r>
              <a:rPr lang="en-US" altLang="zh-CN" sz="2200" dirty="0"/>
              <a:t>,</a:t>
            </a:r>
          </a:p>
          <a:p>
            <a:pPr>
              <a:lnSpc>
                <a:spcPct val="114000"/>
              </a:lnSpc>
              <a:spcBef>
                <a:spcPts val="0"/>
              </a:spcBef>
            </a:pPr>
            <a:r>
              <a:rPr lang="en-US" altLang="zh-CN" sz="2200" dirty="0"/>
              <a:t>Alan</a:t>
            </a:r>
            <a:r>
              <a:rPr lang="zh-CN" altLang="en-US" sz="2200" dirty="0"/>
              <a:t> </a:t>
            </a:r>
            <a:r>
              <a:rPr lang="en-US" altLang="zh-CN" sz="2200" dirty="0"/>
              <a:t>Liu</a:t>
            </a:r>
            <a:r>
              <a:rPr lang="en-US" altLang="zh-CN" sz="2200" baseline="30000" dirty="0"/>
              <a:t>2</a:t>
            </a:r>
            <a:r>
              <a:rPr lang="en-US" altLang="zh-CN" sz="2200" dirty="0"/>
              <a:t>,</a:t>
            </a:r>
            <a:r>
              <a:rPr lang="zh-CN" altLang="en-US" sz="2200" dirty="0"/>
              <a:t> </a:t>
            </a:r>
            <a:r>
              <a:rPr lang="en-US" altLang="zh-CN" sz="2200" dirty="0" err="1"/>
              <a:t>Linghe</a:t>
            </a:r>
            <a:r>
              <a:rPr lang="zh-CN" altLang="en-US" sz="2200" dirty="0"/>
              <a:t> </a:t>
            </a:r>
            <a:r>
              <a:rPr lang="en-US" altLang="zh-CN" sz="2200" dirty="0"/>
              <a:t>Kong</a:t>
            </a:r>
            <a:r>
              <a:rPr lang="en-US" altLang="zh-CN" sz="2200" baseline="30000" dirty="0"/>
              <a:t>3</a:t>
            </a:r>
            <a:r>
              <a:rPr lang="en-US" altLang="zh-CN" sz="2200" dirty="0"/>
              <a:t>,</a:t>
            </a:r>
            <a:r>
              <a:rPr lang="zh-CN" altLang="en-US" sz="2200" dirty="0"/>
              <a:t> </a:t>
            </a:r>
            <a:r>
              <a:rPr lang="en-US" altLang="zh-CN" sz="2200" dirty="0"/>
              <a:t>Dennis</a:t>
            </a:r>
            <a:r>
              <a:rPr lang="zh-CN" altLang="en-US" sz="2200" dirty="0"/>
              <a:t> </a:t>
            </a:r>
            <a:r>
              <a:rPr lang="en-US" altLang="zh-CN" sz="2200" dirty="0"/>
              <a:t>Duan</a:t>
            </a:r>
            <a:r>
              <a:rPr lang="en-US" altLang="zh-CN" sz="2200" baseline="30000" dirty="0"/>
              <a:t>4</a:t>
            </a:r>
            <a:r>
              <a:rPr lang="en-US" altLang="zh-CN" sz="2200" dirty="0"/>
              <a:t>,</a:t>
            </a:r>
            <a:r>
              <a:rPr lang="zh-CN" altLang="en-US" sz="2200" dirty="0"/>
              <a:t> </a:t>
            </a:r>
            <a:r>
              <a:rPr lang="en-US" altLang="zh-CN" sz="2200" dirty="0"/>
              <a:t>Franck</a:t>
            </a:r>
            <a:r>
              <a:rPr lang="zh-CN" altLang="en-US" sz="2200" dirty="0"/>
              <a:t> </a:t>
            </a:r>
            <a:r>
              <a:rPr lang="en-US" altLang="zh-CN" sz="2200" dirty="0"/>
              <a:t>Le</a:t>
            </a:r>
            <a:r>
              <a:rPr lang="en-US" altLang="zh-CN" sz="2200" baseline="30000" dirty="0"/>
              <a:t>5</a:t>
            </a:r>
            <a:r>
              <a:rPr lang="en-US" altLang="zh-CN" sz="2200" dirty="0"/>
              <a:t>,</a:t>
            </a:r>
            <a:r>
              <a:rPr lang="zh-CN" altLang="en-US" sz="2200" dirty="0"/>
              <a:t> </a:t>
            </a:r>
            <a:r>
              <a:rPr lang="en-US" altLang="zh-CN" sz="2200" dirty="0"/>
              <a:t>Wei</a:t>
            </a:r>
            <a:r>
              <a:rPr lang="zh-CN" altLang="en-US" sz="2200" dirty="0"/>
              <a:t> </a:t>
            </a:r>
            <a:r>
              <a:rPr lang="en-US" altLang="zh-CN" sz="2200" dirty="0"/>
              <a:t>Sun</a:t>
            </a:r>
            <a:r>
              <a:rPr lang="en-US" altLang="zh-CN" sz="2200" baseline="30000" dirty="0"/>
              <a:t>6</a:t>
            </a:r>
          </a:p>
          <a:p>
            <a:pPr>
              <a:lnSpc>
                <a:spcPct val="114000"/>
              </a:lnSpc>
              <a:spcBef>
                <a:spcPts val="0"/>
              </a:spcBef>
            </a:pPr>
            <a:r>
              <a:rPr lang="en-US" altLang="zh-CN" sz="2200" baseline="30000" dirty="0"/>
              <a:t>1</a:t>
            </a:r>
            <a:r>
              <a:rPr lang="en-US" altLang="zh-CN" sz="2200" dirty="0"/>
              <a:t>Xiamen</a:t>
            </a:r>
            <a:r>
              <a:rPr lang="zh-CN" altLang="en-US" sz="2200" dirty="0"/>
              <a:t> </a:t>
            </a:r>
            <a:r>
              <a:rPr lang="en-US" altLang="zh-CN" sz="2200" dirty="0"/>
              <a:t>University,</a:t>
            </a:r>
            <a:r>
              <a:rPr lang="zh-CN" altLang="en-US" sz="2200" dirty="0"/>
              <a:t> </a:t>
            </a:r>
            <a:r>
              <a:rPr lang="en-US" altLang="zh-CN" sz="2200" baseline="30000" dirty="0"/>
              <a:t>2</a:t>
            </a:r>
            <a:r>
              <a:rPr lang="en-US" altLang="zh-CN" sz="2200" dirty="0"/>
              <a:t>University</a:t>
            </a:r>
            <a:r>
              <a:rPr lang="zh-CN" altLang="en-US" sz="2200" dirty="0"/>
              <a:t> </a:t>
            </a:r>
            <a:r>
              <a:rPr lang="en-US" altLang="zh-CN" sz="2200" dirty="0"/>
              <a:t>of</a:t>
            </a:r>
            <a:r>
              <a:rPr lang="zh-CN" altLang="en-US" sz="2200" dirty="0"/>
              <a:t> </a:t>
            </a:r>
            <a:r>
              <a:rPr lang="en-US" altLang="zh-CN" sz="2200" dirty="0"/>
              <a:t>Maryland, </a:t>
            </a:r>
            <a:r>
              <a:rPr lang="en-US" altLang="zh-CN" sz="2200" baseline="30000" dirty="0"/>
              <a:t>3</a:t>
            </a:r>
            <a:r>
              <a:rPr lang="en-US" altLang="zh-CN" sz="2200" dirty="0"/>
              <a:t>Shanghai</a:t>
            </a:r>
            <a:r>
              <a:rPr lang="zh-CN" altLang="en-US" sz="2200" dirty="0"/>
              <a:t> </a:t>
            </a:r>
            <a:r>
              <a:rPr lang="en-US" altLang="zh-CN" sz="2200" dirty="0"/>
              <a:t>Jiao</a:t>
            </a:r>
            <a:r>
              <a:rPr lang="zh-CN" altLang="en-US" sz="2200" dirty="0"/>
              <a:t> </a:t>
            </a:r>
            <a:r>
              <a:rPr lang="en-US" altLang="zh-CN" sz="2200" dirty="0"/>
              <a:t>Tong</a:t>
            </a:r>
            <a:r>
              <a:rPr lang="zh-CN" altLang="en-US" sz="2200" dirty="0"/>
              <a:t> </a:t>
            </a:r>
            <a:r>
              <a:rPr lang="en-US" altLang="zh-CN" sz="2200" dirty="0"/>
              <a:t>University, </a:t>
            </a:r>
          </a:p>
          <a:p>
            <a:pPr>
              <a:lnSpc>
                <a:spcPct val="114000"/>
              </a:lnSpc>
              <a:spcBef>
                <a:spcPts val="0"/>
              </a:spcBef>
            </a:pPr>
            <a:r>
              <a:rPr lang="en-US" altLang="zh-CN" sz="2200" baseline="30000" dirty="0"/>
              <a:t>4</a:t>
            </a:r>
            <a:r>
              <a:rPr lang="en-US" altLang="zh-CN" sz="2200" dirty="0"/>
              <a:t>Yale</a:t>
            </a:r>
            <a:r>
              <a:rPr lang="zh-CN" altLang="en-US" sz="2200" dirty="0"/>
              <a:t> </a:t>
            </a:r>
            <a:r>
              <a:rPr lang="en-US" altLang="zh-CN" sz="2200" dirty="0"/>
              <a:t>University, </a:t>
            </a:r>
            <a:r>
              <a:rPr lang="zh-CN" altLang="en-US" sz="2200" dirty="0"/>
              <a:t> </a:t>
            </a:r>
            <a:r>
              <a:rPr lang="en-US" altLang="zh-CN" sz="2200" baseline="30000" dirty="0"/>
              <a:t>5</a:t>
            </a:r>
            <a:r>
              <a:rPr lang="en-US" altLang="zh-CN" sz="2200" dirty="0"/>
              <a:t>IBM Watson,</a:t>
            </a:r>
            <a:r>
              <a:rPr lang="zh-CN" altLang="en-US" sz="2200" dirty="0"/>
              <a:t> </a:t>
            </a:r>
            <a:r>
              <a:rPr lang="en-US" altLang="zh-CN" sz="2200" baseline="30000" dirty="0"/>
              <a:t>6</a:t>
            </a:r>
            <a:r>
              <a:rPr lang="en-US" altLang="zh-CN" sz="2200" dirty="0"/>
              <a:t>University</a:t>
            </a:r>
            <a:r>
              <a:rPr lang="zh-CN" altLang="en-US" sz="2200" dirty="0"/>
              <a:t> </a:t>
            </a:r>
            <a:r>
              <a:rPr lang="en-US" altLang="zh-CN" sz="2200" dirty="0"/>
              <a:t>of</a:t>
            </a:r>
            <a:r>
              <a:rPr lang="zh-CN" altLang="en-US" sz="2200" dirty="0"/>
              <a:t> </a:t>
            </a:r>
            <a:r>
              <a:rPr lang="en-US" altLang="zh-CN" sz="2200" dirty="0"/>
              <a:t>Texas</a:t>
            </a:r>
            <a:r>
              <a:rPr lang="zh-CN" altLang="en-US" sz="2200" dirty="0"/>
              <a:t> </a:t>
            </a:r>
            <a:r>
              <a:rPr lang="en-US" altLang="zh-CN" sz="2200" dirty="0"/>
              <a:t>at</a:t>
            </a:r>
            <a:r>
              <a:rPr lang="zh-CN" altLang="en-US" sz="2200" dirty="0"/>
              <a:t> </a:t>
            </a:r>
            <a:r>
              <a:rPr lang="en-US" altLang="zh-CN" sz="2200" dirty="0"/>
              <a:t>Austin </a:t>
            </a:r>
          </a:p>
          <a:p>
            <a:pPr>
              <a:lnSpc>
                <a:spcPct val="114000"/>
              </a:lnSpc>
              <a:spcBef>
                <a:spcPts val="0"/>
              </a:spcBef>
            </a:pPr>
            <a:r>
              <a:rPr lang="en-US" altLang="zh-CN" i="1" dirty="0"/>
              <a:t>September</a:t>
            </a:r>
            <a:r>
              <a:rPr lang="zh-CN" altLang="en-US" i="1" dirty="0"/>
              <a:t> </a:t>
            </a:r>
            <a:r>
              <a:rPr lang="en-US" altLang="zh-CN" i="1" dirty="0"/>
              <a:t>2023,</a:t>
            </a:r>
            <a:r>
              <a:rPr lang="zh-CN" altLang="en-US" i="1" dirty="0"/>
              <a:t> </a:t>
            </a:r>
            <a:r>
              <a:rPr lang="en-US" altLang="zh-CN" i="1" dirty="0"/>
              <a:t>NYC,</a:t>
            </a:r>
            <a:r>
              <a:rPr lang="zh-CN" altLang="en-US" i="1" dirty="0"/>
              <a:t> </a:t>
            </a:r>
            <a:r>
              <a:rPr lang="en-US" altLang="zh-CN" i="1" dirty="0"/>
              <a:t>United</a:t>
            </a:r>
            <a:r>
              <a:rPr lang="zh-CN" altLang="en-US" i="1" dirty="0"/>
              <a:t> </a:t>
            </a:r>
            <a:r>
              <a:rPr lang="en-US" altLang="zh-CN" i="1" dirty="0"/>
              <a:t>States,</a:t>
            </a:r>
            <a:r>
              <a:rPr lang="zh-CN" altLang="en-US" i="1" dirty="0"/>
              <a:t> </a:t>
            </a:r>
            <a:endParaRPr lang="en-US" altLang="zh-CN" i="1" dirty="0"/>
          </a:p>
          <a:p>
            <a:pPr>
              <a:lnSpc>
                <a:spcPct val="114000"/>
              </a:lnSpc>
              <a:spcBef>
                <a:spcPts val="0"/>
              </a:spcBef>
            </a:pPr>
            <a:r>
              <a:rPr lang="en-US" altLang="zh-CN" i="1" dirty="0"/>
              <a:t>ACM</a:t>
            </a:r>
            <a:r>
              <a:rPr lang="zh-CN" altLang="en-US" i="1" dirty="0"/>
              <a:t> </a:t>
            </a:r>
            <a:r>
              <a:rPr lang="en-US" altLang="zh-CN" i="1" dirty="0"/>
              <a:t>SIGCOMM'23</a:t>
            </a:r>
            <a:endParaRPr lang="en-US" sz="2200" i="1" dirty="0">
              <a:latin typeface="Microsoft YaHei" panose="020B0503020204020204" pitchFamily="34" charset="-122"/>
              <a:ea typeface="Microsoft YaHei" panose="020B0503020204020204" pitchFamily="34" charset="-122"/>
            </a:endParaRPr>
          </a:p>
        </p:txBody>
      </p:sp>
      <p:pic>
        <p:nvPicPr>
          <p:cNvPr id="5" name="图片 6">
            <a:extLst>
              <a:ext uri="{FF2B5EF4-FFF2-40B4-BE49-F238E27FC236}">
                <a16:creationId xmlns:a16="http://schemas.microsoft.com/office/drawing/2014/main" id="{2B55980E-2906-0443-A904-0D2E34ADCF68}"/>
              </a:ext>
            </a:extLst>
          </p:cNvPr>
          <p:cNvPicPr>
            <a:picLocks noChangeAspect="1"/>
          </p:cNvPicPr>
          <p:nvPr/>
        </p:nvPicPr>
        <p:blipFill rotWithShape="1">
          <a:blip r:embed="rId3">
            <a:extLst>
              <a:ext uri="{28A0092B-C50C-407E-A947-70E740481C1C}">
                <a14:useLocalDpi xmlns:a14="http://schemas.microsoft.com/office/drawing/2010/main" val="0"/>
              </a:ext>
            </a:extLst>
          </a:blip>
          <a:srcRect l="5910" t="32368" r="66084" b="32522"/>
          <a:stretch/>
        </p:blipFill>
        <p:spPr>
          <a:xfrm>
            <a:off x="4784218" y="5394849"/>
            <a:ext cx="1389590" cy="1326241"/>
          </a:xfrm>
          <a:prstGeom prst="rect">
            <a:avLst/>
          </a:prstGeom>
        </p:spPr>
      </p:pic>
      <p:pic>
        <p:nvPicPr>
          <p:cNvPr id="6" name="Picture 25">
            <a:extLst>
              <a:ext uri="{FF2B5EF4-FFF2-40B4-BE49-F238E27FC236}">
                <a16:creationId xmlns:a16="http://schemas.microsoft.com/office/drawing/2014/main" id="{73C12910-A254-AD4C-A798-7FFBF238E2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0513" y="5708762"/>
            <a:ext cx="1596193" cy="796212"/>
          </a:xfrm>
          <a:prstGeom prst="rect">
            <a:avLst/>
          </a:prstGeom>
        </p:spPr>
      </p:pic>
      <p:pic>
        <p:nvPicPr>
          <p:cNvPr id="7" name="Picture 6">
            <a:extLst>
              <a:ext uri="{FF2B5EF4-FFF2-40B4-BE49-F238E27FC236}">
                <a16:creationId xmlns:a16="http://schemas.microsoft.com/office/drawing/2014/main" id="{A238F2D4-09F4-0F49-B3C0-247738D0F1BC}"/>
              </a:ext>
            </a:extLst>
          </p:cNvPr>
          <p:cNvPicPr>
            <a:picLocks noChangeAspect="1"/>
          </p:cNvPicPr>
          <p:nvPr/>
        </p:nvPicPr>
        <p:blipFill rotWithShape="1">
          <a:blip r:embed="rId5"/>
          <a:srcRect r="76789" b="-12266"/>
          <a:stretch/>
        </p:blipFill>
        <p:spPr>
          <a:xfrm>
            <a:off x="6367190" y="5487125"/>
            <a:ext cx="1183804" cy="1375212"/>
          </a:xfrm>
          <a:prstGeom prst="rect">
            <a:avLst/>
          </a:prstGeom>
        </p:spPr>
      </p:pic>
      <p:pic>
        <p:nvPicPr>
          <p:cNvPr id="11" name="Picture 10">
            <a:extLst>
              <a:ext uri="{FF2B5EF4-FFF2-40B4-BE49-F238E27FC236}">
                <a16:creationId xmlns:a16="http://schemas.microsoft.com/office/drawing/2014/main" id="{7A29453D-117B-134E-83CC-939B7CA3C32A}"/>
              </a:ext>
            </a:extLst>
          </p:cNvPr>
          <p:cNvPicPr>
            <a:picLocks noChangeAspect="1"/>
          </p:cNvPicPr>
          <p:nvPr/>
        </p:nvPicPr>
        <p:blipFill>
          <a:blip r:embed="rId6"/>
          <a:stretch>
            <a:fillRect/>
          </a:stretch>
        </p:blipFill>
        <p:spPr>
          <a:xfrm>
            <a:off x="3241510" y="5458164"/>
            <a:ext cx="1251352" cy="1251352"/>
          </a:xfrm>
          <a:prstGeom prst="rect">
            <a:avLst/>
          </a:prstGeom>
        </p:spPr>
      </p:pic>
      <p:pic>
        <p:nvPicPr>
          <p:cNvPr id="12" name="Picture 11">
            <a:extLst>
              <a:ext uri="{FF2B5EF4-FFF2-40B4-BE49-F238E27FC236}">
                <a16:creationId xmlns:a16="http://schemas.microsoft.com/office/drawing/2014/main" id="{D9E89CA3-DA5E-4341-9D8D-53E9BFAD8C5B}"/>
              </a:ext>
            </a:extLst>
          </p:cNvPr>
          <p:cNvPicPr>
            <a:picLocks noChangeAspect="1"/>
          </p:cNvPicPr>
          <p:nvPr/>
        </p:nvPicPr>
        <p:blipFill>
          <a:blip r:embed="rId7"/>
          <a:stretch>
            <a:fillRect/>
          </a:stretch>
        </p:blipFill>
        <p:spPr>
          <a:xfrm>
            <a:off x="9532752" y="5417475"/>
            <a:ext cx="1281101" cy="1281101"/>
          </a:xfrm>
          <a:prstGeom prst="rect">
            <a:avLst/>
          </a:prstGeom>
        </p:spPr>
      </p:pic>
      <p:pic>
        <p:nvPicPr>
          <p:cNvPr id="13" name="Picture 12">
            <a:extLst>
              <a:ext uri="{FF2B5EF4-FFF2-40B4-BE49-F238E27FC236}">
                <a16:creationId xmlns:a16="http://schemas.microsoft.com/office/drawing/2014/main" id="{6C4A575C-510B-9343-930A-B92ACE2FC6CA}"/>
              </a:ext>
            </a:extLst>
          </p:cNvPr>
          <p:cNvPicPr>
            <a:picLocks noChangeAspect="1"/>
          </p:cNvPicPr>
          <p:nvPr/>
        </p:nvPicPr>
        <p:blipFill>
          <a:blip r:embed="rId8"/>
          <a:stretch>
            <a:fillRect/>
          </a:stretch>
        </p:blipFill>
        <p:spPr>
          <a:xfrm>
            <a:off x="1545885" y="5325163"/>
            <a:ext cx="1422400" cy="1422400"/>
          </a:xfrm>
          <a:prstGeom prst="rect">
            <a:avLst/>
          </a:prstGeom>
        </p:spPr>
      </p:pic>
      <p:pic>
        <p:nvPicPr>
          <p:cNvPr id="4" name="Picture 3">
            <a:extLst>
              <a:ext uri="{FF2B5EF4-FFF2-40B4-BE49-F238E27FC236}">
                <a16:creationId xmlns:a16="http://schemas.microsoft.com/office/drawing/2014/main" id="{82F93E72-0C14-2843-A8FF-39B92F63C273}"/>
              </a:ext>
            </a:extLst>
          </p:cNvPr>
          <p:cNvPicPr>
            <a:picLocks noChangeAspect="1"/>
          </p:cNvPicPr>
          <p:nvPr/>
        </p:nvPicPr>
        <p:blipFill>
          <a:blip r:embed="rId9"/>
          <a:stretch>
            <a:fillRect/>
          </a:stretch>
        </p:blipFill>
        <p:spPr>
          <a:xfrm>
            <a:off x="426002" y="0"/>
            <a:ext cx="1378418" cy="1504548"/>
          </a:xfrm>
          <a:prstGeom prst="rect">
            <a:avLst/>
          </a:prstGeom>
        </p:spPr>
      </p:pic>
    </p:spTree>
    <p:extLst>
      <p:ext uri="{BB962C8B-B14F-4D97-AF65-F5344CB8AC3E}">
        <p14:creationId xmlns:p14="http://schemas.microsoft.com/office/powerpoint/2010/main" val="31806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58">
            <a:extLst>
              <a:ext uri="{FF2B5EF4-FFF2-40B4-BE49-F238E27FC236}">
                <a16:creationId xmlns:a16="http://schemas.microsoft.com/office/drawing/2014/main" id="{00038468-723E-FA42-8F81-140EEB30B346}"/>
              </a:ext>
            </a:extLst>
          </p:cNvPr>
          <p:cNvSpPr txBox="1">
            <a:spLocks/>
          </p:cNvSpPr>
          <p:nvPr/>
        </p:nvSpPr>
        <p:spPr>
          <a:xfrm>
            <a:off x="838200" y="16443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Per-node</a:t>
            </a:r>
            <a:r>
              <a:rPr lang="zh-CN" altLang="en-US" b="1" dirty="0"/>
              <a:t> </a:t>
            </a:r>
            <a:r>
              <a:rPr lang="en-US" altLang="zh-CN" b="1" dirty="0"/>
              <a:t>on-device</a:t>
            </a:r>
            <a:r>
              <a:rPr lang="zh-CN" altLang="en-US" b="1" dirty="0"/>
              <a:t> </a:t>
            </a:r>
            <a:r>
              <a:rPr lang="en-US" altLang="zh-CN" b="1" dirty="0"/>
              <a:t>task</a:t>
            </a:r>
            <a:r>
              <a:rPr lang="en-US" altLang="zh-CN" dirty="0"/>
              <a:t>:</a:t>
            </a:r>
            <a:r>
              <a:rPr lang="zh-CN" altLang="en-US" dirty="0"/>
              <a:t> </a:t>
            </a:r>
            <a:r>
              <a:rPr lang="en-US" altLang="zh-CN" dirty="0"/>
              <a:t>count</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r>
              <a:rPr lang="zh-CN" altLang="en-US" dirty="0"/>
              <a:t> </a:t>
            </a:r>
            <a:r>
              <a:rPr lang="en-US" altLang="zh-CN" dirty="0">
                <a:solidFill>
                  <a:srgbClr val="FF0000"/>
                </a:solidFill>
              </a:rPr>
              <a:t>incrementally</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a:solidFill>
                  <a:srgbClr val="FF0000"/>
                </a:solidFill>
              </a:rPr>
              <a:t>consistently</a:t>
            </a:r>
            <a:endParaRPr lang="en-US" dirty="0">
              <a:solidFill>
                <a:srgbClr val="FF0000"/>
              </a:solidFill>
            </a:endParaRPr>
          </a:p>
        </p:txBody>
      </p:sp>
      <p:grpSp>
        <p:nvGrpSpPr>
          <p:cNvPr id="79" name="组合 3">
            <a:extLst>
              <a:ext uri="{FF2B5EF4-FFF2-40B4-BE49-F238E27FC236}">
                <a16:creationId xmlns:a16="http://schemas.microsoft.com/office/drawing/2014/main" id="{DC2B8E66-5218-3F46-8E6A-4711FC0A2451}"/>
              </a:ext>
            </a:extLst>
          </p:cNvPr>
          <p:cNvGrpSpPr/>
          <p:nvPr/>
        </p:nvGrpSpPr>
        <p:grpSpPr>
          <a:xfrm>
            <a:off x="785875" y="3886738"/>
            <a:ext cx="5731689" cy="1915017"/>
            <a:chOff x="1324207" y="2325729"/>
            <a:chExt cx="6870056" cy="1932623"/>
          </a:xfrm>
          <a:solidFill>
            <a:schemeClr val="accent4">
              <a:lumMod val="40000"/>
              <a:lumOff val="60000"/>
            </a:schemeClr>
          </a:solidFill>
        </p:grpSpPr>
        <p:pic>
          <p:nvPicPr>
            <p:cNvPr id="80" name="Picture 4" descr="Images of 白川金色院 - JapaneseClass.jp">
              <a:extLst>
                <a:ext uri="{FF2B5EF4-FFF2-40B4-BE49-F238E27FC236}">
                  <a16:creationId xmlns:a16="http://schemas.microsoft.com/office/drawing/2014/main" id="{1F12E28A-C338-6044-AE89-C7F443F66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81" name="Group 6">
              <a:extLst>
                <a:ext uri="{FF2B5EF4-FFF2-40B4-BE49-F238E27FC236}">
                  <a16:creationId xmlns:a16="http://schemas.microsoft.com/office/drawing/2014/main" id="{868B4375-D6B5-B748-81C2-49B164F90066}"/>
                </a:ext>
              </a:extLst>
            </p:cNvPr>
            <p:cNvGrpSpPr/>
            <p:nvPr/>
          </p:nvGrpSpPr>
          <p:grpSpPr>
            <a:xfrm>
              <a:off x="1443494" y="2395264"/>
              <a:ext cx="6750769" cy="1629205"/>
              <a:chOff x="139065" y="3600266"/>
              <a:chExt cx="11642209" cy="2867567"/>
            </a:xfrm>
            <a:grpFill/>
          </p:grpSpPr>
          <p:grpSp>
            <p:nvGrpSpPr>
              <p:cNvPr id="82" name="Group 7">
                <a:extLst>
                  <a:ext uri="{FF2B5EF4-FFF2-40B4-BE49-F238E27FC236}">
                    <a16:creationId xmlns:a16="http://schemas.microsoft.com/office/drawing/2014/main" id="{95F78230-5559-474A-B345-0E2F6E6EA735}"/>
                  </a:ext>
                </a:extLst>
              </p:cNvPr>
              <p:cNvGrpSpPr/>
              <p:nvPr/>
            </p:nvGrpSpPr>
            <p:grpSpPr>
              <a:xfrm>
                <a:off x="139065" y="3960267"/>
                <a:ext cx="11642209" cy="2507566"/>
                <a:chOff x="231665" y="3960267"/>
                <a:chExt cx="11642209" cy="2507566"/>
              </a:xfrm>
              <a:grpFill/>
            </p:grpSpPr>
            <p:grpSp>
              <p:nvGrpSpPr>
                <p:cNvPr id="88" name="Group 14">
                  <a:extLst>
                    <a:ext uri="{FF2B5EF4-FFF2-40B4-BE49-F238E27FC236}">
                      <a16:creationId xmlns:a16="http://schemas.microsoft.com/office/drawing/2014/main" id="{1373F92D-4EF5-8F48-AED3-4259E5158B6D}"/>
                    </a:ext>
                  </a:extLst>
                </p:cNvPr>
                <p:cNvGrpSpPr/>
                <p:nvPr/>
              </p:nvGrpSpPr>
              <p:grpSpPr>
                <a:xfrm>
                  <a:off x="231665" y="3960267"/>
                  <a:ext cx="7487733" cy="1860094"/>
                  <a:chOff x="787250" y="2606029"/>
                  <a:chExt cx="7487733" cy="1860094"/>
                </a:xfrm>
                <a:grpFill/>
              </p:grpSpPr>
              <p:cxnSp>
                <p:nvCxnSpPr>
                  <p:cNvPr id="91" name="Straight Connector 17">
                    <a:extLst>
                      <a:ext uri="{FF2B5EF4-FFF2-40B4-BE49-F238E27FC236}">
                        <a16:creationId xmlns:a16="http://schemas.microsoft.com/office/drawing/2014/main" id="{92EC74C8-C10B-194A-8432-00545E51F7AB}"/>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92" name="Straight Connector 18">
                    <a:extLst>
                      <a:ext uri="{FF2B5EF4-FFF2-40B4-BE49-F238E27FC236}">
                        <a16:creationId xmlns:a16="http://schemas.microsoft.com/office/drawing/2014/main" id="{39F01B5F-76A1-DC45-ACCE-23273C9AF409}"/>
                      </a:ext>
                    </a:extLst>
                  </p:cNvPr>
                  <p:cNvCxnSpPr>
                    <a:cxnSpLocks/>
                    <a:stCxn id="84" idx="3"/>
                    <a:endCxn id="8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93" name="Straight Connector 20">
                    <a:extLst>
                      <a:ext uri="{FF2B5EF4-FFF2-40B4-BE49-F238E27FC236}">
                        <a16:creationId xmlns:a16="http://schemas.microsoft.com/office/drawing/2014/main" id="{AFD21FA4-CE3B-5349-8CC3-3AC861E4FB58}"/>
                      </a:ext>
                    </a:extLst>
                  </p:cNvPr>
                  <p:cNvCxnSpPr>
                    <a:cxnSpLocks/>
                    <a:stCxn id="8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94" name="Straight Connector 21">
                    <a:extLst>
                      <a:ext uri="{FF2B5EF4-FFF2-40B4-BE49-F238E27FC236}">
                        <a16:creationId xmlns:a16="http://schemas.microsoft.com/office/drawing/2014/main" id="{8288FDF3-0921-884F-85F3-CD9BEF5A93E4}"/>
                      </a:ext>
                    </a:extLst>
                  </p:cNvPr>
                  <p:cNvCxnSpPr>
                    <a:cxnSpLocks/>
                    <a:endCxn id="8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95" name="Straight Connector 22">
                    <a:extLst>
                      <a:ext uri="{FF2B5EF4-FFF2-40B4-BE49-F238E27FC236}">
                        <a16:creationId xmlns:a16="http://schemas.microsoft.com/office/drawing/2014/main" id="{19939757-8054-3F49-BD26-461C5B9654F8}"/>
                      </a:ext>
                    </a:extLst>
                  </p:cNvPr>
                  <p:cNvCxnSpPr>
                    <a:cxnSpLocks/>
                    <a:stCxn id="85" idx="3"/>
                    <a:endCxn id="8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96" name="Straight Connector 23">
                    <a:extLst>
                      <a:ext uri="{FF2B5EF4-FFF2-40B4-BE49-F238E27FC236}">
                        <a16:creationId xmlns:a16="http://schemas.microsoft.com/office/drawing/2014/main" id="{818F6F0A-D4D6-8E49-879A-A457B503716A}"/>
                      </a:ext>
                    </a:extLst>
                  </p:cNvPr>
                  <p:cNvCxnSpPr>
                    <a:cxnSpLocks/>
                    <a:stCxn id="87" idx="0"/>
                    <a:endCxn id="8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97" name="Straight Connector 25">
                    <a:extLst>
                      <a:ext uri="{FF2B5EF4-FFF2-40B4-BE49-F238E27FC236}">
                        <a16:creationId xmlns:a16="http://schemas.microsoft.com/office/drawing/2014/main" id="{EC2B4D5E-CD3A-694C-9D1A-B25CD202DFE9}"/>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89" name="Rectangle 15">
                  <a:extLst>
                    <a:ext uri="{FF2B5EF4-FFF2-40B4-BE49-F238E27FC236}">
                      <a16:creationId xmlns:a16="http://schemas.microsoft.com/office/drawing/2014/main" id="{90E0AE83-4879-4341-B81D-EF6FC3AC2942}"/>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r>
                    <a:rPr kumimoji="0" lang="zh-CN" altLang="en-US"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a:t>
                  </a:r>
                  <a:r>
                    <a:rPr lang="en-US" altLang="zh-CN" sz="2400" b="1" dirty="0">
                      <a:solidFill>
                        <a:prstClr val="black"/>
                      </a:solidFill>
                    </a:rPr>
                    <a:t>(P</a:t>
                  </a:r>
                  <a:r>
                    <a:rPr lang="en-US" altLang="zh-CN" sz="2800" b="1" baseline="-25000" dirty="0">
                      <a:solidFill>
                        <a:prstClr val="black"/>
                      </a:solidFill>
                    </a:rPr>
                    <a:t>1</a:t>
                  </a:r>
                  <a:r>
                    <a:rPr lang="en-US" altLang="zh-CN" sz="2400" b="1" dirty="0">
                      <a:solidFill>
                        <a:prstClr val="black"/>
                      </a:solidFill>
                    </a:rPr>
                    <a: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0" name="Straight Connector 16">
                  <a:extLst>
                    <a:ext uri="{FF2B5EF4-FFF2-40B4-BE49-F238E27FC236}">
                      <a16:creationId xmlns:a16="http://schemas.microsoft.com/office/drawing/2014/main" id="{42856D04-1DEE-AE48-9BE3-1FD35E9C461C}"/>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83" name="Rectangle 8">
                <a:extLst>
                  <a:ext uri="{FF2B5EF4-FFF2-40B4-BE49-F238E27FC236}">
                    <a16:creationId xmlns:a16="http://schemas.microsoft.com/office/drawing/2014/main" id="{318EC7A6-09CB-9746-A252-789F14ED2607}"/>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Rectangle 9">
                <a:extLst>
                  <a:ext uri="{FF2B5EF4-FFF2-40B4-BE49-F238E27FC236}">
                    <a16:creationId xmlns:a16="http://schemas.microsoft.com/office/drawing/2014/main" id="{8C26A78A-76B3-184E-9614-7B259F545001}"/>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5" name="Rectangle 10">
                <a:extLst>
                  <a:ext uri="{FF2B5EF4-FFF2-40B4-BE49-F238E27FC236}">
                    <a16:creationId xmlns:a16="http://schemas.microsoft.com/office/drawing/2014/main" id="{926B8433-FE0F-E545-8170-732035EE7F34}"/>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6" name="Rectangle 12">
                <a:extLst>
                  <a:ext uri="{FF2B5EF4-FFF2-40B4-BE49-F238E27FC236}">
                    <a16:creationId xmlns:a16="http://schemas.microsoft.com/office/drawing/2014/main" id="{2B989BB7-A8D9-9242-B791-92D78D478B7C}"/>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13">
                <a:extLst>
                  <a:ext uri="{FF2B5EF4-FFF2-40B4-BE49-F238E27FC236}">
                    <a16:creationId xmlns:a16="http://schemas.microsoft.com/office/drawing/2014/main" id="{60F4E409-97DB-C942-96B7-E9B6A425CC28}"/>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2" name="Title 1">
            <a:extLst>
              <a:ext uri="{FF2B5EF4-FFF2-40B4-BE49-F238E27FC236}">
                <a16:creationId xmlns:a16="http://schemas.microsoft.com/office/drawing/2014/main" id="{A6B85898-A47E-C048-8851-01FC2F38F16C}"/>
              </a:ext>
            </a:extLst>
          </p:cNvPr>
          <p:cNvSpPr>
            <a:spLocks noGrp="1"/>
          </p:cNvSpPr>
          <p:nvPr>
            <p:ph type="title"/>
          </p:nvPr>
        </p:nvSpPr>
        <p:spPr>
          <a:xfrm>
            <a:off x="789213" y="365125"/>
            <a:ext cx="11146974" cy="1325563"/>
          </a:xfrm>
        </p:spPr>
        <p:txBody>
          <a:bodyPr/>
          <a:lstStyle/>
          <a:p>
            <a:r>
              <a:rPr lang="en-US" dirty="0"/>
              <a:t>I</a:t>
            </a:r>
            <a:r>
              <a:rPr lang="en-US" altLang="zh-CN" dirty="0"/>
              <a:t>ncremental</a:t>
            </a:r>
            <a:r>
              <a:rPr lang="zh-CN" altLang="en-US" dirty="0"/>
              <a:t> </a:t>
            </a:r>
            <a:r>
              <a:rPr lang="en-US" altLang="zh-CN" dirty="0"/>
              <a:t>Verification</a:t>
            </a:r>
            <a:r>
              <a:rPr lang="zh-CN" altLang="en-US" dirty="0"/>
              <a:t> </a:t>
            </a:r>
            <a:r>
              <a:rPr lang="en-US" altLang="zh-CN" dirty="0"/>
              <a:t>via</a:t>
            </a:r>
            <a:r>
              <a:rPr lang="zh-CN" altLang="en-US" dirty="0"/>
              <a:t> </a:t>
            </a:r>
            <a:br>
              <a:rPr lang="en-US" altLang="zh-CN" dirty="0"/>
            </a:br>
            <a:r>
              <a:rPr lang="en-US" altLang="zh-CN" dirty="0"/>
              <a:t>Event-Driven,</a:t>
            </a:r>
            <a:r>
              <a:rPr lang="zh-CN" altLang="en-US" dirty="0"/>
              <a:t> </a:t>
            </a:r>
            <a:r>
              <a:rPr lang="en-US" altLang="zh-CN" dirty="0"/>
              <a:t>Incremental</a:t>
            </a:r>
            <a:r>
              <a:rPr lang="zh-CN" altLang="en-US" dirty="0"/>
              <a:t> </a:t>
            </a:r>
            <a:r>
              <a:rPr lang="en-US" altLang="zh-CN" dirty="0"/>
              <a:t>Counting</a:t>
            </a:r>
            <a:r>
              <a:rPr lang="zh-CN" altLang="en-US" dirty="0"/>
              <a:t> </a:t>
            </a:r>
            <a:endParaRPr lang="en-US" dirty="0"/>
          </a:p>
        </p:txBody>
      </p:sp>
      <p:graphicFrame>
        <p:nvGraphicFramePr>
          <p:cNvPr id="5" name="Content Placeholder 4">
            <a:extLst>
              <a:ext uri="{FF2B5EF4-FFF2-40B4-BE49-F238E27FC236}">
                <a16:creationId xmlns:a16="http://schemas.microsoft.com/office/drawing/2014/main" id="{945022B8-4CFE-5742-8749-AA7ADC733CAA}"/>
              </a:ext>
            </a:extLst>
          </p:cNvPr>
          <p:cNvGraphicFramePr>
            <a:graphicFrameLocks noGrp="1"/>
          </p:cNvGraphicFramePr>
          <p:nvPr>
            <p:ph idx="1"/>
            <p:extLst>
              <p:ext uri="{D42A27DB-BD31-4B8C-83A1-F6EECF244321}">
                <p14:modId xmlns:p14="http://schemas.microsoft.com/office/powerpoint/2010/main" val="4003698319"/>
              </p:ext>
            </p:extLst>
          </p:nvPr>
        </p:nvGraphicFramePr>
        <p:xfrm>
          <a:off x="340144" y="5687114"/>
          <a:ext cx="2852057" cy="628344"/>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4172">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4172">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{A})</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4" name="Slide Number Placeholder 3">
            <a:extLst>
              <a:ext uri="{FF2B5EF4-FFF2-40B4-BE49-F238E27FC236}">
                <a16:creationId xmlns:a16="http://schemas.microsoft.com/office/drawing/2014/main" id="{32BEC337-5B77-C74E-B729-20CE4ECA4F75}"/>
              </a:ext>
            </a:extLst>
          </p:cNvPr>
          <p:cNvSpPr>
            <a:spLocks noGrp="1"/>
          </p:cNvSpPr>
          <p:nvPr>
            <p:ph type="sldNum" sz="quarter" idx="12"/>
          </p:nvPr>
        </p:nvSpPr>
        <p:spPr/>
        <p:txBody>
          <a:bodyPr/>
          <a:lstStyle/>
          <a:p>
            <a:fld id="{1083CBEB-A62C-7547-B7F6-B847810FF90F}" type="slidenum">
              <a:rPr lang="en-US" smtClean="0"/>
              <a:t>10</a:t>
            </a:fld>
            <a:endParaRPr lang="en-US"/>
          </a:p>
        </p:txBody>
      </p:sp>
      <p:graphicFrame>
        <p:nvGraphicFramePr>
          <p:cNvPr id="6" name="Content Placeholder 4">
            <a:extLst>
              <a:ext uri="{FF2B5EF4-FFF2-40B4-BE49-F238E27FC236}">
                <a16:creationId xmlns:a16="http://schemas.microsoft.com/office/drawing/2014/main" id="{2ECB3B7C-921E-DB48-B809-563DEE8FA500}"/>
              </a:ext>
            </a:extLst>
          </p:cNvPr>
          <p:cNvGraphicFramePr>
            <a:graphicFrameLocks/>
          </p:cNvGraphicFramePr>
          <p:nvPr>
            <p:extLst>
              <p:ext uri="{D42A27DB-BD31-4B8C-83A1-F6EECF244321}">
                <p14:modId xmlns:p14="http://schemas.microsoft.com/office/powerpoint/2010/main" val="2040066559"/>
              </p:ext>
            </p:extLst>
          </p:nvPr>
        </p:nvGraphicFramePr>
        <p:xfrm>
          <a:off x="340477" y="2704413"/>
          <a:ext cx="2852057" cy="135689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39224">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39224">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39224">
                <a:tc>
                  <a:txBody>
                    <a:bodyPr/>
                    <a:lstStyle/>
                    <a:p>
                      <a:pPr algn="ctr"/>
                      <a:r>
                        <a:rPr lang="en-US" sz="2000" dirty="0">
                          <a:solidFill>
                            <a:schemeClr val="tx1"/>
                          </a:solidFill>
                        </a:rPr>
                        <a:t>P</a:t>
                      </a:r>
                      <a:r>
                        <a:rPr lang="en-US" altLang="zh-CN" sz="2800" baseline="-25000" dirty="0">
                          <a:solidFill>
                            <a:schemeClr val="tx1"/>
                          </a:solidFill>
                        </a:rPr>
                        <a:t>3</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(ANY,</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r h="339224">
                <a:tc>
                  <a:txBody>
                    <a:bodyPr/>
                    <a:lstStyle/>
                    <a:p>
                      <a:pPr algn="ct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3608427"/>
                  </a:ext>
                </a:extLst>
              </a:tr>
            </a:tbl>
          </a:graphicData>
        </a:graphic>
      </p:graphicFrame>
      <p:grpSp>
        <p:nvGrpSpPr>
          <p:cNvPr id="7" name="组合 88">
            <a:extLst>
              <a:ext uri="{FF2B5EF4-FFF2-40B4-BE49-F238E27FC236}">
                <a16:creationId xmlns:a16="http://schemas.microsoft.com/office/drawing/2014/main" id="{8D2B7DA3-CB4B-8F40-9C27-15D7EFBFF04F}"/>
              </a:ext>
            </a:extLst>
          </p:cNvPr>
          <p:cNvGrpSpPr/>
          <p:nvPr/>
        </p:nvGrpSpPr>
        <p:grpSpPr>
          <a:xfrm>
            <a:off x="6338280" y="2833472"/>
            <a:ext cx="4871220" cy="3475493"/>
            <a:chOff x="3465584" y="1287165"/>
            <a:chExt cx="4434903" cy="3395489"/>
          </a:xfrm>
        </p:grpSpPr>
        <p:pic>
          <p:nvPicPr>
            <p:cNvPr id="8" name="Picture 2" descr="Images of 白川金色院 - JapaneseClass.jp">
              <a:extLst>
                <a:ext uri="{FF2B5EF4-FFF2-40B4-BE49-F238E27FC236}">
                  <a16:creationId xmlns:a16="http://schemas.microsoft.com/office/drawing/2014/main" id="{AC58C160-3978-1748-90C0-F075B606A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7">
              <a:extLst>
                <a:ext uri="{FF2B5EF4-FFF2-40B4-BE49-F238E27FC236}">
                  <a16:creationId xmlns:a16="http://schemas.microsoft.com/office/drawing/2014/main" id="{51A75939-2223-EE47-9D99-E2AC3877827A}"/>
                </a:ext>
              </a:extLst>
            </p:cNvPr>
            <p:cNvGrpSpPr/>
            <p:nvPr/>
          </p:nvGrpSpPr>
          <p:grpSpPr>
            <a:xfrm>
              <a:off x="3510748" y="1394791"/>
              <a:ext cx="4323226" cy="3197757"/>
              <a:chOff x="4954182" y="792499"/>
              <a:chExt cx="7099388" cy="5168353"/>
            </a:xfrm>
          </p:grpSpPr>
          <p:sp>
            <p:nvSpPr>
              <p:cNvPr id="10" name="Oval 28">
                <a:extLst>
                  <a:ext uri="{FF2B5EF4-FFF2-40B4-BE49-F238E27FC236}">
                    <a16:creationId xmlns:a16="http://schemas.microsoft.com/office/drawing/2014/main" id="{70C9447B-92A5-FB4E-BE39-ED7A4E8D14C1}"/>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Oval 29">
                <a:extLst>
                  <a:ext uri="{FF2B5EF4-FFF2-40B4-BE49-F238E27FC236}">
                    <a16:creationId xmlns:a16="http://schemas.microsoft.com/office/drawing/2014/main" id="{B20A4CFF-F59B-174B-BE87-B90B96DE3C16}"/>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val 32">
                <a:extLst>
                  <a:ext uri="{FF2B5EF4-FFF2-40B4-BE49-F238E27FC236}">
                    <a16:creationId xmlns:a16="http://schemas.microsoft.com/office/drawing/2014/main" id="{39753F39-94B3-F14D-B957-CDA87410F46C}"/>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Connector 33">
                <a:extLst>
                  <a:ext uri="{FF2B5EF4-FFF2-40B4-BE49-F238E27FC236}">
                    <a16:creationId xmlns:a16="http://schemas.microsoft.com/office/drawing/2014/main" id="{90130D22-1CD7-4B45-98DF-7A85F565B830}"/>
                  </a:ext>
                </a:extLst>
              </p:cNvPr>
              <p:cNvCxnSpPr>
                <a:stCxn id="10" idx="6"/>
                <a:endCxn id="27"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4" name="Straight Connector 34">
                <a:extLst>
                  <a:ext uri="{FF2B5EF4-FFF2-40B4-BE49-F238E27FC236}">
                    <a16:creationId xmlns:a16="http://schemas.microsoft.com/office/drawing/2014/main" id="{2A674AD7-FAAC-8648-9FEF-B06F1404FC0A}"/>
                  </a:ext>
                </a:extLst>
              </p:cNvPr>
              <p:cNvCxnSpPr>
                <a:stCxn id="27" idx="7"/>
                <a:endCxn id="11"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5" name="Straight Connector 35">
                <a:extLst>
                  <a:ext uri="{FF2B5EF4-FFF2-40B4-BE49-F238E27FC236}">
                    <a16:creationId xmlns:a16="http://schemas.microsoft.com/office/drawing/2014/main" id="{5203ECEE-9360-DA41-9ED1-CF62C4E3A992}"/>
                  </a:ext>
                </a:extLst>
              </p:cNvPr>
              <p:cNvCxnSpPr>
                <a:cxnSpLocks/>
                <a:stCxn id="11" idx="6"/>
                <a:endCxn id="35"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6" name="Straight Connector 39">
                <a:extLst>
                  <a:ext uri="{FF2B5EF4-FFF2-40B4-BE49-F238E27FC236}">
                    <a16:creationId xmlns:a16="http://schemas.microsoft.com/office/drawing/2014/main" id="{23C0EF10-A489-F54C-B6C3-B068F1FF9CDD}"/>
                  </a:ext>
                </a:extLst>
              </p:cNvPr>
              <p:cNvCxnSpPr>
                <a:stCxn id="27" idx="5"/>
                <a:endCxn id="29"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7" name="Straight Connector 41">
                <a:extLst>
                  <a:ext uri="{FF2B5EF4-FFF2-40B4-BE49-F238E27FC236}">
                    <a16:creationId xmlns:a16="http://schemas.microsoft.com/office/drawing/2014/main" id="{D44392DE-F21B-5B49-B19F-7D5A245ED55C}"/>
                  </a:ext>
                </a:extLst>
              </p:cNvPr>
              <p:cNvCxnSpPr>
                <a:stCxn id="29" idx="6"/>
                <a:endCxn id="12"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8" name="Straight Connector 43">
                <a:extLst>
                  <a:ext uri="{FF2B5EF4-FFF2-40B4-BE49-F238E27FC236}">
                    <a16:creationId xmlns:a16="http://schemas.microsoft.com/office/drawing/2014/main" id="{68C6D518-9DE2-BC44-A74E-B021C6CCC4E5}"/>
                  </a:ext>
                </a:extLst>
              </p:cNvPr>
              <p:cNvCxnSpPr>
                <a:stCxn id="34" idx="4"/>
                <a:endCxn id="31"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9" name="Straight Connector 44">
                <a:extLst>
                  <a:ext uri="{FF2B5EF4-FFF2-40B4-BE49-F238E27FC236}">
                    <a16:creationId xmlns:a16="http://schemas.microsoft.com/office/drawing/2014/main" id="{037C02C0-B798-0148-942B-9B463C9D9AFF}"/>
                  </a:ext>
                </a:extLst>
              </p:cNvPr>
              <p:cNvCxnSpPr>
                <a:stCxn id="29" idx="5"/>
                <a:endCxn id="31"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20" name="Straight Connector 45">
                <a:extLst>
                  <a:ext uri="{FF2B5EF4-FFF2-40B4-BE49-F238E27FC236}">
                    <a16:creationId xmlns:a16="http://schemas.microsoft.com/office/drawing/2014/main" id="{A7C5EBDA-D314-444D-92ED-1DFF20D8B6AD}"/>
                  </a:ext>
                </a:extLst>
              </p:cNvPr>
              <p:cNvCxnSpPr>
                <a:stCxn id="12" idx="5"/>
                <a:endCxn id="31"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21" name="Straight Connector 47">
                <a:extLst>
                  <a:ext uri="{FF2B5EF4-FFF2-40B4-BE49-F238E27FC236}">
                    <a16:creationId xmlns:a16="http://schemas.microsoft.com/office/drawing/2014/main" id="{FD5AFDBE-CB45-7049-A7CD-F1820704B162}"/>
                  </a:ext>
                </a:extLst>
              </p:cNvPr>
              <p:cNvCxnSpPr>
                <a:endCxn id="10"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22" name="Group 48">
                <a:extLst>
                  <a:ext uri="{FF2B5EF4-FFF2-40B4-BE49-F238E27FC236}">
                    <a16:creationId xmlns:a16="http://schemas.microsoft.com/office/drawing/2014/main" id="{4CA41DC6-4F0F-2B45-BAAE-674506509F72}"/>
                  </a:ext>
                </a:extLst>
              </p:cNvPr>
              <p:cNvGrpSpPr/>
              <p:nvPr/>
            </p:nvGrpSpPr>
            <p:grpSpPr>
              <a:xfrm>
                <a:off x="11128007" y="792499"/>
                <a:ext cx="925563" cy="741741"/>
                <a:chOff x="9311730" y="1047513"/>
                <a:chExt cx="925563" cy="741741"/>
              </a:xfrm>
            </p:grpSpPr>
            <p:sp>
              <p:nvSpPr>
                <p:cNvPr id="34" name="Oval 62">
                  <a:extLst>
                    <a:ext uri="{FF2B5EF4-FFF2-40B4-BE49-F238E27FC236}">
                      <a16:creationId xmlns:a16="http://schemas.microsoft.com/office/drawing/2014/main" id="{01D8A296-0344-614B-A218-A0F548CB56D0}"/>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63">
                  <a:extLst>
                    <a:ext uri="{FF2B5EF4-FFF2-40B4-BE49-F238E27FC236}">
                      <a16:creationId xmlns:a16="http://schemas.microsoft.com/office/drawing/2014/main" id="{206D0149-056A-0A4A-BD3A-459C314D8064}"/>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23" name="Group 49">
                <a:extLst>
                  <a:ext uri="{FF2B5EF4-FFF2-40B4-BE49-F238E27FC236}">
                    <a16:creationId xmlns:a16="http://schemas.microsoft.com/office/drawing/2014/main" id="{C27FBFBB-0734-2045-936F-B87161EEFB40}"/>
                  </a:ext>
                </a:extLst>
              </p:cNvPr>
              <p:cNvGrpSpPr/>
              <p:nvPr/>
            </p:nvGrpSpPr>
            <p:grpSpPr>
              <a:xfrm>
                <a:off x="11226423" y="5220816"/>
                <a:ext cx="798545" cy="740036"/>
                <a:chOff x="9420772" y="4422160"/>
                <a:chExt cx="798545" cy="740036"/>
              </a:xfrm>
            </p:grpSpPr>
            <p:sp>
              <p:nvSpPr>
                <p:cNvPr id="31" name="Oval 59">
                  <a:extLst>
                    <a:ext uri="{FF2B5EF4-FFF2-40B4-BE49-F238E27FC236}">
                      <a16:creationId xmlns:a16="http://schemas.microsoft.com/office/drawing/2014/main" id="{461F5FB2-9FE2-4449-8DF5-2032D743CF55}"/>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60">
                  <a:extLst>
                    <a:ext uri="{FF2B5EF4-FFF2-40B4-BE49-F238E27FC236}">
                      <a16:creationId xmlns:a16="http://schemas.microsoft.com/office/drawing/2014/main" id="{12D6974C-033E-1946-9AE5-D9B0F05071A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61">
                  <a:extLst>
                    <a:ext uri="{FF2B5EF4-FFF2-40B4-BE49-F238E27FC236}">
                      <a16:creationId xmlns:a16="http://schemas.microsoft.com/office/drawing/2014/main" id="{69E86781-5F47-DF4A-BA42-33D03944FED9}"/>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4" name="TextBox 58">
                <a:extLst>
                  <a:ext uri="{FF2B5EF4-FFF2-40B4-BE49-F238E27FC236}">
                    <a16:creationId xmlns:a16="http://schemas.microsoft.com/office/drawing/2014/main" id="{90413972-0959-D648-AEE8-FD8153F890E4}"/>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oup 51">
                <a:extLst>
                  <a:ext uri="{FF2B5EF4-FFF2-40B4-BE49-F238E27FC236}">
                    <a16:creationId xmlns:a16="http://schemas.microsoft.com/office/drawing/2014/main" id="{059977DE-6421-6841-BAB0-C2F281486879}"/>
                  </a:ext>
                </a:extLst>
              </p:cNvPr>
              <p:cNvGrpSpPr/>
              <p:nvPr/>
            </p:nvGrpSpPr>
            <p:grpSpPr>
              <a:xfrm>
                <a:off x="8251199" y="3146600"/>
                <a:ext cx="925563" cy="765647"/>
                <a:chOff x="7672445" y="2791056"/>
                <a:chExt cx="925563" cy="765647"/>
              </a:xfrm>
            </p:grpSpPr>
            <p:sp>
              <p:nvSpPr>
                <p:cNvPr id="29" name="Oval 55">
                  <a:extLst>
                    <a:ext uri="{FF2B5EF4-FFF2-40B4-BE49-F238E27FC236}">
                      <a16:creationId xmlns:a16="http://schemas.microsoft.com/office/drawing/2014/main" id="{D55CD80C-BF17-2A4A-A45C-1C673368C073}"/>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56">
                  <a:extLst>
                    <a:ext uri="{FF2B5EF4-FFF2-40B4-BE49-F238E27FC236}">
                      <a16:creationId xmlns:a16="http://schemas.microsoft.com/office/drawing/2014/main" id="{0150827D-7134-064B-9CC5-E812B4CB5F80}"/>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6" name="Group 52">
                <a:extLst>
                  <a:ext uri="{FF2B5EF4-FFF2-40B4-BE49-F238E27FC236}">
                    <a16:creationId xmlns:a16="http://schemas.microsoft.com/office/drawing/2014/main" id="{EFF46FE1-D360-B545-AC4E-D3B8F906D0F1}"/>
                  </a:ext>
                </a:extLst>
              </p:cNvPr>
              <p:cNvGrpSpPr/>
              <p:nvPr/>
            </p:nvGrpSpPr>
            <p:grpSpPr>
              <a:xfrm>
                <a:off x="6767213" y="1749016"/>
                <a:ext cx="786562" cy="776820"/>
                <a:chOff x="6418300" y="1956159"/>
                <a:chExt cx="786562" cy="776820"/>
              </a:xfrm>
            </p:grpSpPr>
            <p:sp>
              <p:nvSpPr>
                <p:cNvPr id="27" name="Oval 53">
                  <a:extLst>
                    <a:ext uri="{FF2B5EF4-FFF2-40B4-BE49-F238E27FC236}">
                      <a16:creationId xmlns:a16="http://schemas.microsoft.com/office/drawing/2014/main" id="{2028FE55-74BE-3044-98F8-96484001CF16}"/>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54">
                  <a:extLst>
                    <a:ext uri="{FF2B5EF4-FFF2-40B4-BE49-F238E27FC236}">
                      <a16:creationId xmlns:a16="http://schemas.microsoft.com/office/drawing/2014/main" id="{9AE9C778-FA39-6A47-8D18-D3FCCDADF42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graphicFrame>
        <p:nvGraphicFramePr>
          <p:cNvPr id="36" name="Content Placeholder 4">
            <a:extLst>
              <a:ext uri="{FF2B5EF4-FFF2-40B4-BE49-F238E27FC236}">
                <a16:creationId xmlns:a16="http://schemas.microsoft.com/office/drawing/2014/main" id="{716340E9-049D-D844-85A8-EC4A047DACD0}"/>
              </a:ext>
            </a:extLst>
          </p:cNvPr>
          <p:cNvGraphicFramePr>
            <a:graphicFrameLocks/>
          </p:cNvGraphicFramePr>
          <p:nvPr>
            <p:extLst>
              <p:ext uri="{D42A27DB-BD31-4B8C-83A1-F6EECF244321}">
                <p14:modId xmlns:p14="http://schemas.microsoft.com/office/powerpoint/2010/main" val="693855330"/>
              </p:ext>
            </p:extLst>
          </p:nvPr>
        </p:nvGraphicFramePr>
        <p:xfrm>
          <a:off x="3365019" y="2706252"/>
          <a:ext cx="2852057" cy="99920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6723">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6723">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solidFill>
                            <a:schemeClr val="tx1"/>
                          </a:solidFill>
                        </a:rPr>
                        <a:t>drop</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16723">
                <a:tc>
                  <a:txBody>
                    <a:bodyPr/>
                    <a:lstStyle/>
                    <a:p>
                      <a:pPr algn="ctr"/>
                      <a:r>
                        <a:rPr lang="en-US" sz="2000" dirty="0">
                          <a:solidFill>
                            <a:schemeClr val="tx1"/>
                          </a:solidFill>
                        </a:rPr>
                        <a:t>P</a:t>
                      </a:r>
                      <a:r>
                        <a:rPr lang="en-US" altLang="zh-CN" sz="2800" baseline="-25000" dirty="0">
                          <a:solidFill>
                            <a:schemeClr val="tx1"/>
                          </a:solidFill>
                        </a:rPr>
                        <a:t>3</a:t>
                      </a:r>
                      <a:r>
                        <a:rPr lang="zh-CN" altLang="en-US" sz="3200" baseline="-25000" dirty="0">
                          <a:solidFill>
                            <a:schemeClr val="tx1"/>
                          </a:solidFill>
                        </a:rPr>
                        <a:t> </a:t>
                      </a:r>
                      <a:r>
                        <a:rPr lang="en-US" altLang="zh-CN" sz="2000" baseline="0" dirty="0">
                          <a:solidFill>
                            <a:schemeClr val="tx1"/>
                          </a:solidFill>
                        </a:rPr>
                        <a:t>U</a:t>
                      </a:r>
                      <a:r>
                        <a:rPr lang="zh-CN" altLang="en-US" sz="2400" baseline="0" dirty="0">
                          <a:solidFill>
                            <a:schemeClr val="tx1"/>
                          </a:solidFill>
                        </a:rPr>
                        <a:t> </a:t>
                      </a: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bl>
          </a:graphicData>
        </a:graphic>
      </p:graphicFrame>
      <p:graphicFrame>
        <p:nvGraphicFramePr>
          <p:cNvPr id="37" name="Content Placeholder 4">
            <a:extLst>
              <a:ext uri="{FF2B5EF4-FFF2-40B4-BE49-F238E27FC236}">
                <a16:creationId xmlns:a16="http://schemas.microsoft.com/office/drawing/2014/main" id="{ACFD630C-81CD-1E4B-A5FF-48720DDD1610}"/>
              </a:ext>
            </a:extLst>
          </p:cNvPr>
          <p:cNvGraphicFramePr>
            <a:graphicFrameLocks/>
          </p:cNvGraphicFramePr>
          <p:nvPr>
            <p:extLst>
              <p:ext uri="{D42A27DB-BD31-4B8C-83A1-F6EECF244321}">
                <p14:modId xmlns:p14="http://schemas.microsoft.com/office/powerpoint/2010/main" val="2683973556"/>
              </p:ext>
            </p:extLst>
          </p:nvPr>
        </p:nvGraphicFramePr>
        <p:xfrm>
          <a:off x="3278743" y="5705858"/>
          <a:ext cx="2852057" cy="609600"/>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237931">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237931">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57" name="TextBox 56">
            <a:extLst>
              <a:ext uri="{FF2B5EF4-FFF2-40B4-BE49-F238E27FC236}">
                <a16:creationId xmlns:a16="http://schemas.microsoft.com/office/drawing/2014/main" id="{2B84925D-AC71-8342-AAC5-BF6BE2037EF8}"/>
              </a:ext>
            </a:extLst>
          </p:cNvPr>
          <p:cNvSpPr txBox="1"/>
          <p:nvPr/>
        </p:nvSpPr>
        <p:spPr>
          <a:xfrm>
            <a:off x="9413229" y="5970916"/>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8" name="TextBox 57">
            <a:extLst>
              <a:ext uri="{FF2B5EF4-FFF2-40B4-BE49-F238E27FC236}">
                <a16:creationId xmlns:a16="http://schemas.microsoft.com/office/drawing/2014/main" id="{8F926082-455C-904B-8F6B-C99CB8678858}"/>
              </a:ext>
            </a:extLst>
          </p:cNvPr>
          <p:cNvSpPr txBox="1"/>
          <p:nvPr/>
        </p:nvSpPr>
        <p:spPr>
          <a:xfrm>
            <a:off x="8105515" y="5038965"/>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9" name="TextBox 58">
            <a:extLst>
              <a:ext uri="{FF2B5EF4-FFF2-40B4-BE49-F238E27FC236}">
                <a16:creationId xmlns:a16="http://schemas.microsoft.com/office/drawing/2014/main" id="{91ADF0B5-D603-904C-B921-37BC2686B9AE}"/>
              </a:ext>
            </a:extLst>
          </p:cNvPr>
          <p:cNvSpPr txBox="1"/>
          <p:nvPr/>
        </p:nvSpPr>
        <p:spPr>
          <a:xfrm>
            <a:off x="10889484" y="3341608"/>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3" name="TextBox 62">
            <a:extLst>
              <a:ext uri="{FF2B5EF4-FFF2-40B4-BE49-F238E27FC236}">
                <a16:creationId xmlns:a16="http://schemas.microsoft.com/office/drawing/2014/main" id="{272B11E6-37F7-0241-A187-EF0514F0371C}"/>
              </a:ext>
            </a:extLst>
          </p:cNvPr>
          <p:cNvSpPr txBox="1"/>
          <p:nvPr/>
        </p:nvSpPr>
        <p:spPr>
          <a:xfrm>
            <a:off x="9192203" y="3608172"/>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p>
          <a:p>
            <a:r>
              <a:rPr lang="en-US" altLang="zh-CN" sz="2400" b="1" dirty="0">
                <a:solidFill>
                  <a:schemeClr val="accent6"/>
                </a:solidFill>
              </a:rPr>
              <a:t>(P</a:t>
            </a:r>
            <a:r>
              <a:rPr lang="en-US" altLang="zh-CN" sz="2800" b="1" baseline="-25000" dirty="0">
                <a:solidFill>
                  <a:schemeClr val="accent6"/>
                </a:solidFill>
              </a:rPr>
              <a:t>3</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4" name="TextBox 63">
            <a:extLst>
              <a:ext uri="{FF2B5EF4-FFF2-40B4-BE49-F238E27FC236}">
                <a16:creationId xmlns:a16="http://schemas.microsoft.com/office/drawing/2014/main" id="{673BB084-0F28-1742-A39F-D74A7221411E}"/>
              </a:ext>
            </a:extLst>
          </p:cNvPr>
          <p:cNvSpPr txBox="1"/>
          <p:nvPr/>
        </p:nvSpPr>
        <p:spPr>
          <a:xfrm>
            <a:off x="8837822" y="2496241"/>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endParaRPr lang="en-US" sz="2400" b="1" dirty="0">
              <a:solidFill>
                <a:schemeClr val="accent6"/>
              </a:solidFill>
            </a:endParaRPr>
          </a:p>
        </p:txBody>
      </p:sp>
      <p:sp>
        <p:nvSpPr>
          <p:cNvPr id="65" name="TextBox 64">
            <a:extLst>
              <a:ext uri="{FF2B5EF4-FFF2-40B4-BE49-F238E27FC236}">
                <a16:creationId xmlns:a16="http://schemas.microsoft.com/office/drawing/2014/main" id="{E2A891A8-CAD3-2B4F-AA15-980AA3B769E6}"/>
              </a:ext>
            </a:extLst>
          </p:cNvPr>
          <p:cNvSpPr txBox="1"/>
          <p:nvPr/>
        </p:nvSpPr>
        <p:spPr>
          <a:xfrm>
            <a:off x="6811549" y="2617964"/>
            <a:ext cx="175560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6" name="TextBox 65">
            <a:extLst>
              <a:ext uri="{FF2B5EF4-FFF2-40B4-BE49-F238E27FC236}">
                <a16:creationId xmlns:a16="http://schemas.microsoft.com/office/drawing/2014/main" id="{DAD5F40E-BAF9-8343-8FC9-38F96DC318E3}"/>
              </a:ext>
            </a:extLst>
          </p:cNvPr>
          <p:cNvSpPr txBox="1"/>
          <p:nvPr/>
        </p:nvSpPr>
        <p:spPr>
          <a:xfrm>
            <a:off x="6065484" y="4090654"/>
            <a:ext cx="175560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9" name="Rectangle 68">
            <a:extLst>
              <a:ext uri="{FF2B5EF4-FFF2-40B4-BE49-F238E27FC236}">
                <a16:creationId xmlns:a16="http://schemas.microsoft.com/office/drawing/2014/main" id="{41572FAE-6E0B-ED4E-939F-9B6D2F273AF5}"/>
              </a:ext>
            </a:extLst>
          </p:cNvPr>
          <p:cNvSpPr/>
          <p:nvPr/>
        </p:nvSpPr>
        <p:spPr>
          <a:xfrm>
            <a:off x="3892591" y="3735701"/>
            <a:ext cx="3153272" cy="523220"/>
          </a:xfrm>
          <a:prstGeom prst="rect">
            <a:avLst/>
          </a:prstGeom>
        </p:spPr>
        <p:txBody>
          <a:bodyPr wrap="square">
            <a:spAutoFit/>
          </a:bodyPr>
          <a:lstStyle/>
          <a:p>
            <a:r>
              <a:rPr lang="en-US" altLang="zh-CN" sz="2400" dirty="0">
                <a:solidFill>
                  <a:prstClr val="black"/>
                </a:solidFill>
              </a:rPr>
              <a:t>P</a:t>
            </a:r>
            <a:r>
              <a:rPr lang="en-US" altLang="zh-CN" sz="2800" baseline="-25000" dirty="0">
                <a:solidFill>
                  <a:prstClr val="black"/>
                </a:solidFill>
              </a:rPr>
              <a:t>1</a:t>
            </a:r>
            <a:r>
              <a:rPr lang="en-US" altLang="zh-CN" sz="2800" dirty="0">
                <a:solidFill>
                  <a:prstClr val="black"/>
                </a:solidFill>
              </a:rPr>
              <a:t>=</a:t>
            </a:r>
            <a:r>
              <a:rPr lang="en-US" altLang="zh-CN" sz="2400" dirty="0">
                <a:solidFill>
                  <a:prstClr val="black"/>
                </a:solidFill>
              </a:rPr>
              <a:t> P</a:t>
            </a:r>
            <a:r>
              <a:rPr lang="en-US" altLang="zh-CN" sz="2800" baseline="-25000" dirty="0">
                <a:solidFill>
                  <a:prstClr val="black"/>
                </a:solidFill>
              </a:rPr>
              <a:t>2</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3</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4</a:t>
            </a:r>
            <a:endParaRPr lang="en-US" sz="2400" dirty="0"/>
          </a:p>
        </p:txBody>
      </p:sp>
      <p:sp>
        <p:nvSpPr>
          <p:cNvPr id="98" name="Triangle 97">
            <a:extLst>
              <a:ext uri="{FF2B5EF4-FFF2-40B4-BE49-F238E27FC236}">
                <a16:creationId xmlns:a16="http://schemas.microsoft.com/office/drawing/2014/main" id="{70ED42B3-059A-1944-9A5F-628BDFB74F60}"/>
              </a:ext>
            </a:extLst>
          </p:cNvPr>
          <p:cNvSpPr/>
          <p:nvPr/>
        </p:nvSpPr>
        <p:spPr>
          <a:xfrm>
            <a:off x="3365018" y="5455225"/>
            <a:ext cx="1142727" cy="242523"/>
          </a:xfrm>
          <a:prstGeom prst="triangle">
            <a:avLst>
              <a:gd name="adj" fmla="val 1767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49B10AA-E5AD-4546-A8A6-A01734618449}"/>
              </a:ext>
            </a:extLst>
          </p:cNvPr>
          <p:cNvSpPr/>
          <p:nvPr/>
        </p:nvSpPr>
        <p:spPr>
          <a:xfrm rot="4679095">
            <a:off x="3987847" y="3110520"/>
            <a:ext cx="284294" cy="1199403"/>
          </a:xfrm>
          <a:prstGeom prst="triangle">
            <a:avLst>
              <a:gd name="adj" fmla="val 10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05C68048-D0DA-4145-A0B5-4952B30603A2}"/>
              </a:ext>
            </a:extLst>
          </p:cNvPr>
          <p:cNvSpPr/>
          <p:nvPr/>
        </p:nvSpPr>
        <p:spPr>
          <a:xfrm rot="3636759">
            <a:off x="1951732" y="3768849"/>
            <a:ext cx="630921" cy="761151"/>
          </a:xfrm>
          <a:prstGeom prst="triangle">
            <a:avLst>
              <a:gd name="adj" fmla="val 684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DC16905-266E-5743-BA16-B9C2F5B83BCA}"/>
              </a:ext>
            </a:extLst>
          </p:cNvPr>
          <p:cNvSpPr/>
          <p:nvPr/>
        </p:nvSpPr>
        <p:spPr>
          <a:xfrm>
            <a:off x="955059" y="5002823"/>
            <a:ext cx="1142727" cy="684291"/>
          </a:xfrm>
          <a:prstGeom prst="triangle">
            <a:avLst>
              <a:gd name="adj" fmla="val 3624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CF266A-DAC9-244A-9931-AFF9E66FDCAD}"/>
              </a:ext>
            </a:extLst>
          </p:cNvPr>
          <p:cNvSpPr/>
          <p:nvPr/>
        </p:nvSpPr>
        <p:spPr>
          <a:xfrm>
            <a:off x="4477395" y="3372506"/>
            <a:ext cx="1675825" cy="3300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fwd</a:t>
            </a:r>
            <a:r>
              <a:rPr lang="en-US" altLang="zh-CN" dirty="0">
                <a:solidFill>
                  <a:schemeClr val="tx1"/>
                </a:solidFill>
              </a:rPr>
              <a:t>(ALL,</a:t>
            </a:r>
            <a:r>
              <a:rPr lang="zh-CN" altLang="en-US" dirty="0">
                <a:solidFill>
                  <a:schemeClr val="tx1"/>
                </a:solidFill>
              </a:rPr>
              <a:t> </a:t>
            </a:r>
            <a:r>
              <a:rPr lang="en-US" altLang="zh-CN" dirty="0">
                <a:solidFill>
                  <a:schemeClr val="tx1"/>
                </a:solidFill>
              </a:rPr>
              <a:t>{W})</a:t>
            </a:r>
            <a:endParaRPr lang="en-US" dirty="0">
              <a:solidFill>
                <a:schemeClr val="tx1"/>
              </a:solidFill>
            </a:endParaRPr>
          </a:p>
        </p:txBody>
      </p:sp>
      <p:cxnSp>
        <p:nvCxnSpPr>
          <p:cNvPr id="38" name="Straight Connector 37">
            <a:extLst>
              <a:ext uri="{FF2B5EF4-FFF2-40B4-BE49-F238E27FC236}">
                <a16:creationId xmlns:a16="http://schemas.microsoft.com/office/drawing/2014/main" id="{03A3E17A-ED2C-9B4A-A8AB-A56B714BEA17}"/>
              </a:ext>
            </a:extLst>
          </p:cNvPr>
          <p:cNvCxnSpPr>
            <a:cxnSpLocks/>
          </p:cNvCxnSpPr>
          <p:nvPr/>
        </p:nvCxnSpPr>
        <p:spPr>
          <a:xfrm flipV="1">
            <a:off x="9258472" y="4196458"/>
            <a:ext cx="1428031" cy="730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081C4FA-1895-3849-AAA2-08AEF73DFA54}"/>
              </a:ext>
            </a:extLst>
          </p:cNvPr>
          <p:cNvCxnSpPr>
            <a:cxnSpLocks/>
          </p:cNvCxnSpPr>
          <p:nvPr/>
        </p:nvCxnSpPr>
        <p:spPr>
          <a:xfrm flipV="1">
            <a:off x="9247544" y="3860856"/>
            <a:ext cx="1037143" cy="53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9A1F64B-BD47-564B-9A7C-0BCF05D3E506}"/>
              </a:ext>
            </a:extLst>
          </p:cNvPr>
          <p:cNvCxnSpPr>
            <a:cxnSpLocks/>
            <a:endCxn id="64" idx="3"/>
          </p:cNvCxnSpPr>
          <p:nvPr/>
        </p:nvCxnSpPr>
        <p:spPr>
          <a:xfrm flipV="1">
            <a:off x="8881760" y="2727074"/>
            <a:ext cx="1121766" cy="1193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C53860-C210-3B4B-9AF5-B3670F5D34C0}"/>
              </a:ext>
            </a:extLst>
          </p:cNvPr>
          <p:cNvSpPr txBox="1"/>
          <p:nvPr/>
        </p:nvSpPr>
        <p:spPr>
          <a:xfrm>
            <a:off x="9654959" y="4896511"/>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0)]</a:t>
            </a:r>
            <a:endParaRPr lang="en-US" sz="2400" b="1" dirty="0">
              <a:solidFill>
                <a:schemeClr val="accent2"/>
              </a:solidFill>
            </a:endParaRPr>
          </a:p>
        </p:txBody>
      </p:sp>
      <p:sp>
        <p:nvSpPr>
          <p:cNvPr id="100" name="TextBox 99">
            <a:extLst>
              <a:ext uri="{FF2B5EF4-FFF2-40B4-BE49-F238E27FC236}">
                <a16:creationId xmlns:a16="http://schemas.microsoft.com/office/drawing/2014/main" id="{7C6F8DF6-3E51-6549-8444-8689B9490806}"/>
              </a:ext>
            </a:extLst>
          </p:cNvPr>
          <p:cNvSpPr txBox="1"/>
          <p:nvPr/>
        </p:nvSpPr>
        <p:spPr>
          <a:xfrm>
            <a:off x="9970402" y="2368471"/>
            <a:ext cx="1675459" cy="690638"/>
          </a:xfrm>
          <a:prstGeom prst="rect">
            <a:avLst/>
          </a:prstGeom>
          <a:noFill/>
        </p:spPr>
        <p:txBody>
          <a:bodyPr wrap="none" rtlCol="0">
            <a:spAutoFit/>
          </a:bodyPr>
          <a:lstStyle/>
          <a:p>
            <a:pPr>
              <a:lnSpc>
                <a:spcPct val="80000"/>
              </a:lnSpc>
            </a:pPr>
            <a:r>
              <a:rPr lang="en-US" altLang="zh-CN" sz="2400" b="1" dirty="0">
                <a:solidFill>
                  <a:schemeClr val="accent2"/>
                </a:solidFill>
              </a:rPr>
              <a:t>[(P</a:t>
            </a:r>
            <a:r>
              <a:rPr lang="en-US" altLang="zh-CN" sz="2800" b="1" baseline="-25000" dirty="0">
                <a:solidFill>
                  <a:schemeClr val="accent2"/>
                </a:solidFill>
              </a:rPr>
              <a:t>2</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0),</a:t>
            </a:r>
          </a:p>
          <a:p>
            <a:pPr>
              <a:lnSpc>
                <a:spcPct val="80000"/>
              </a:lnSpc>
            </a:pPr>
            <a:r>
              <a:rPr lang="en-US" altLang="zh-CN" sz="2400" b="1" dirty="0">
                <a:solidFill>
                  <a:schemeClr val="accent2"/>
                </a:solidFill>
              </a:rPr>
              <a:t>(P</a:t>
            </a:r>
            <a:r>
              <a:rPr lang="en-US" altLang="zh-CN" sz="2800" b="1" baseline="-25000" dirty="0">
                <a:solidFill>
                  <a:schemeClr val="accent2"/>
                </a:solidFill>
              </a:rPr>
              <a:t>3</a:t>
            </a:r>
            <a:r>
              <a:rPr lang="zh-CN" altLang="en-US" sz="2800" b="1" baseline="-25000" dirty="0">
                <a:solidFill>
                  <a:schemeClr val="accent2"/>
                </a:solidFill>
              </a:rPr>
              <a:t> </a:t>
            </a:r>
            <a:r>
              <a:rPr lang="en-US" altLang="zh-CN" sz="2400" b="1" dirty="0">
                <a:solidFill>
                  <a:schemeClr val="accent2"/>
                </a:solidFill>
              </a:rPr>
              <a:t>U</a:t>
            </a:r>
            <a:r>
              <a:rPr lang="zh-CN" altLang="en-US" sz="2400" b="1" dirty="0">
                <a:solidFill>
                  <a:schemeClr val="accent2"/>
                </a:solidFill>
              </a:rPr>
              <a:t> </a:t>
            </a:r>
            <a:r>
              <a:rPr lang="en-US" altLang="zh-CN" sz="2400" b="1" dirty="0">
                <a:solidFill>
                  <a:schemeClr val="accent2"/>
                </a:solidFill>
              </a:rPr>
              <a:t>P</a:t>
            </a:r>
            <a:r>
              <a:rPr lang="en-US" altLang="zh-CN" sz="2800" b="1" baseline="-25000" dirty="0">
                <a:solidFill>
                  <a:schemeClr val="accent2"/>
                </a:solidFill>
              </a:rPr>
              <a:t>4</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cxnSp>
        <p:nvCxnSpPr>
          <p:cNvPr id="104" name="Straight Connector 103">
            <a:extLst>
              <a:ext uri="{FF2B5EF4-FFF2-40B4-BE49-F238E27FC236}">
                <a16:creationId xmlns:a16="http://schemas.microsoft.com/office/drawing/2014/main" id="{077B2EB0-F984-3B4D-B17E-B6A8563796FD}"/>
              </a:ext>
            </a:extLst>
          </p:cNvPr>
          <p:cNvCxnSpPr>
            <a:cxnSpLocks/>
          </p:cNvCxnSpPr>
          <p:nvPr/>
        </p:nvCxnSpPr>
        <p:spPr>
          <a:xfrm flipV="1">
            <a:off x="6919991" y="2873929"/>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2C62AB0-E63F-5743-9879-D059A4F4C967}"/>
              </a:ext>
            </a:extLst>
          </p:cNvPr>
          <p:cNvCxnSpPr>
            <a:cxnSpLocks/>
          </p:cNvCxnSpPr>
          <p:nvPr/>
        </p:nvCxnSpPr>
        <p:spPr>
          <a:xfrm flipV="1">
            <a:off x="6982411" y="3254971"/>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9BCAF75-15F5-844F-82E9-2DA05B5772F4}"/>
              </a:ext>
            </a:extLst>
          </p:cNvPr>
          <p:cNvSpPr txBox="1"/>
          <p:nvPr/>
        </p:nvSpPr>
        <p:spPr>
          <a:xfrm>
            <a:off x="8076586" y="3579686"/>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cxnSp>
        <p:nvCxnSpPr>
          <p:cNvPr id="107" name="Straight Connector 106">
            <a:extLst>
              <a:ext uri="{FF2B5EF4-FFF2-40B4-BE49-F238E27FC236}">
                <a16:creationId xmlns:a16="http://schemas.microsoft.com/office/drawing/2014/main" id="{5E709605-A414-A941-85F2-A4A7FF08C10E}"/>
              </a:ext>
            </a:extLst>
          </p:cNvPr>
          <p:cNvCxnSpPr>
            <a:cxnSpLocks/>
          </p:cNvCxnSpPr>
          <p:nvPr/>
        </p:nvCxnSpPr>
        <p:spPr>
          <a:xfrm flipV="1">
            <a:off x="6172196" y="4348433"/>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32B06D-FC11-7043-A219-F3103ADED3D5}"/>
              </a:ext>
            </a:extLst>
          </p:cNvPr>
          <p:cNvCxnSpPr>
            <a:cxnSpLocks/>
          </p:cNvCxnSpPr>
          <p:nvPr/>
        </p:nvCxnSpPr>
        <p:spPr>
          <a:xfrm flipV="1">
            <a:off x="6234616" y="4729475"/>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6C60588-10CF-7948-BA58-6484E21BA14B}"/>
              </a:ext>
            </a:extLst>
          </p:cNvPr>
          <p:cNvSpPr txBox="1"/>
          <p:nvPr/>
        </p:nvSpPr>
        <p:spPr>
          <a:xfrm>
            <a:off x="6370831" y="4827514"/>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sp>
        <p:nvSpPr>
          <p:cNvPr id="110" name="TextBox 109">
            <a:extLst>
              <a:ext uri="{FF2B5EF4-FFF2-40B4-BE49-F238E27FC236}">
                <a16:creationId xmlns:a16="http://schemas.microsoft.com/office/drawing/2014/main" id="{8D2FE4C7-C5C7-1B4D-BDEE-249EAA533DFB}"/>
              </a:ext>
            </a:extLst>
          </p:cNvPr>
          <p:cNvSpPr txBox="1"/>
          <p:nvPr/>
        </p:nvSpPr>
        <p:spPr>
          <a:xfrm>
            <a:off x="6170607" y="5176376"/>
            <a:ext cx="1585356" cy="400110"/>
          </a:xfrm>
          <a:prstGeom prst="rect">
            <a:avLst/>
          </a:prstGeom>
          <a:noFill/>
        </p:spPr>
        <p:txBody>
          <a:bodyPr wrap="square" rtlCol="0">
            <a:spAutoFit/>
          </a:bodyPr>
          <a:lstStyle/>
          <a:p>
            <a:pPr algn="ctr"/>
            <a:r>
              <a:rPr lang="en-US" altLang="zh-CN" sz="2000" b="1" dirty="0">
                <a:solidFill>
                  <a:srgbClr val="FF0000"/>
                </a:solidFill>
              </a:rPr>
              <a:t>Correct!</a:t>
            </a:r>
            <a:endParaRPr lang="en-US" sz="2000" b="1" dirty="0">
              <a:solidFill>
                <a:srgbClr val="FF0000"/>
              </a:solidFill>
            </a:endParaRPr>
          </a:p>
        </p:txBody>
      </p:sp>
    </p:spTree>
    <p:extLst>
      <p:ext uri="{BB962C8B-B14F-4D97-AF65-F5344CB8AC3E}">
        <p14:creationId xmlns:p14="http://schemas.microsoft.com/office/powerpoint/2010/main" val="7834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9" grpId="0"/>
      <p:bldP spid="100" grpId="0"/>
      <p:bldP spid="106" grpId="0"/>
      <p:bldP spid="109" grpId="0"/>
      <p:bldP spid="1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200" y="365125"/>
            <a:ext cx="10755086" cy="1325563"/>
          </a:xfrm>
        </p:spPr>
        <p:txBody>
          <a:bodyPr>
            <a:noAutofit/>
          </a:bodyPr>
          <a:lstStyle/>
          <a:p>
            <a:r>
              <a:rPr lang="en-US" altLang="zh-CN" dirty="0" err="1"/>
              <a:t>Tulkun</a:t>
            </a:r>
            <a:r>
              <a:rPr lang="en-US" altLang="zh-CN" dirty="0"/>
              <a:t>:</a:t>
            </a:r>
            <a:r>
              <a:rPr lang="zh-CN" altLang="en-US" dirty="0"/>
              <a:t> </a:t>
            </a:r>
            <a:r>
              <a:rPr lang="en-US" altLang="zh-CN" dirty="0"/>
              <a:t>A</a:t>
            </a:r>
            <a:r>
              <a:rPr lang="zh-CN" altLang="en-US" dirty="0"/>
              <a:t> </a:t>
            </a:r>
            <a:r>
              <a:rPr lang="en-US" altLang="zh-CN" dirty="0"/>
              <a:t>Generic,</a:t>
            </a:r>
            <a:r>
              <a:rPr lang="zh-CN" altLang="en-US" dirty="0"/>
              <a:t> </a:t>
            </a:r>
            <a:r>
              <a:rPr lang="en-US" altLang="zh-CN" dirty="0"/>
              <a:t>Distributed,</a:t>
            </a:r>
            <a:r>
              <a:rPr lang="zh-CN" altLang="en-US" dirty="0"/>
              <a:t> </a:t>
            </a:r>
            <a:r>
              <a:rPr lang="en-US" altLang="zh-CN" dirty="0"/>
              <a:t>On-Device</a:t>
            </a:r>
            <a:r>
              <a:rPr lang="zh-CN" altLang="en-US" dirty="0"/>
              <a:t> </a:t>
            </a:r>
            <a:r>
              <a:rPr lang="en-US" altLang="zh-CN" dirty="0"/>
              <a:t>DPV</a:t>
            </a:r>
            <a:r>
              <a:rPr lang="zh-CN" altLang="en-US" dirty="0"/>
              <a:t> </a:t>
            </a:r>
            <a:r>
              <a:rPr lang="en-US" altLang="zh-CN" dirty="0"/>
              <a:t>Framework</a:t>
            </a:r>
            <a:endParaRPr lang="en-US" dirty="0"/>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11</a:t>
            </a:fld>
            <a:endParaRPr lang="en-US"/>
          </a:p>
        </p:txBody>
      </p:sp>
      <p:cxnSp>
        <p:nvCxnSpPr>
          <p:cNvPr id="6" name="Straight Arrow Connector 5">
            <a:extLst>
              <a:ext uri="{FF2B5EF4-FFF2-40B4-BE49-F238E27FC236}">
                <a16:creationId xmlns:a16="http://schemas.microsoft.com/office/drawing/2014/main" id="{9B1560B5-45F0-EE43-854C-A93D05E33C2D}"/>
              </a:ext>
            </a:extLst>
          </p:cNvPr>
          <p:cNvCxnSpPr>
            <a:cxnSpLocks/>
          </p:cNvCxnSpPr>
          <p:nvPr/>
        </p:nvCxnSpPr>
        <p:spPr>
          <a:xfrm>
            <a:off x="6906972" y="2990742"/>
            <a:ext cx="625862" cy="38887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3BEF46-44A0-0947-8F1F-44D745D21706}"/>
              </a:ext>
            </a:extLst>
          </p:cNvPr>
          <p:cNvCxnSpPr>
            <a:cxnSpLocks/>
          </p:cNvCxnSpPr>
          <p:nvPr/>
        </p:nvCxnSpPr>
        <p:spPr>
          <a:xfrm flipH="1">
            <a:off x="8240407" y="2980639"/>
            <a:ext cx="565901" cy="39897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CE9C64-2EC1-A648-B125-3A315F3DB49B}"/>
              </a:ext>
            </a:extLst>
          </p:cNvPr>
          <p:cNvGrpSpPr/>
          <p:nvPr/>
        </p:nvGrpSpPr>
        <p:grpSpPr>
          <a:xfrm>
            <a:off x="5134419" y="5096741"/>
            <a:ext cx="5288508" cy="467600"/>
            <a:chOff x="1819123" y="4571354"/>
            <a:chExt cx="6192996" cy="588946"/>
          </a:xfrm>
        </p:grpSpPr>
        <p:grpSp>
          <p:nvGrpSpPr>
            <p:cNvPr id="22" name="Group 21">
              <a:extLst>
                <a:ext uri="{FF2B5EF4-FFF2-40B4-BE49-F238E27FC236}">
                  <a16:creationId xmlns:a16="http://schemas.microsoft.com/office/drawing/2014/main" id="{88444CF0-A7ED-2448-8800-5418DB602B8B}"/>
                </a:ext>
              </a:extLst>
            </p:cNvPr>
            <p:cNvGrpSpPr/>
            <p:nvPr/>
          </p:nvGrpSpPr>
          <p:grpSpPr>
            <a:xfrm>
              <a:off x="1819123" y="4571354"/>
              <a:ext cx="3744919" cy="588946"/>
              <a:chOff x="2380173" y="6051303"/>
              <a:chExt cx="3744919" cy="588946"/>
            </a:xfrm>
          </p:grpSpPr>
          <p:pic>
            <p:nvPicPr>
              <p:cNvPr id="25" name="Picture 24">
                <a:extLst>
                  <a:ext uri="{FF2B5EF4-FFF2-40B4-BE49-F238E27FC236}">
                    <a16:creationId xmlns:a16="http://schemas.microsoft.com/office/drawing/2014/main" id="{B6DE26DD-0ED4-124B-9A7B-4D3CC9EC3A7A}"/>
                  </a:ext>
                </a:extLst>
              </p:cNvPr>
              <p:cNvPicPr>
                <a:picLocks noChangeAspect="1"/>
              </p:cNvPicPr>
              <p:nvPr/>
            </p:nvPicPr>
            <p:blipFill>
              <a:blip r:embed="rId3"/>
              <a:stretch>
                <a:fillRect/>
              </a:stretch>
            </p:blipFill>
            <p:spPr>
              <a:xfrm>
                <a:off x="2380173" y="6051303"/>
                <a:ext cx="1309542" cy="588946"/>
              </a:xfrm>
              <a:prstGeom prst="rect">
                <a:avLst/>
              </a:prstGeom>
            </p:spPr>
          </p:pic>
          <p:pic>
            <p:nvPicPr>
              <p:cNvPr id="26" name="Picture 25">
                <a:extLst>
                  <a:ext uri="{FF2B5EF4-FFF2-40B4-BE49-F238E27FC236}">
                    <a16:creationId xmlns:a16="http://schemas.microsoft.com/office/drawing/2014/main" id="{6667205E-B413-5749-A260-75E6E42A7B4C}"/>
                  </a:ext>
                </a:extLst>
              </p:cNvPr>
              <p:cNvPicPr>
                <a:picLocks noChangeAspect="1"/>
              </p:cNvPicPr>
              <p:nvPr/>
            </p:nvPicPr>
            <p:blipFill>
              <a:blip r:embed="rId3"/>
              <a:stretch>
                <a:fillRect/>
              </a:stretch>
            </p:blipFill>
            <p:spPr>
              <a:xfrm>
                <a:off x="4815550" y="6051303"/>
                <a:ext cx="1309542" cy="588946"/>
              </a:xfrm>
              <a:prstGeom prst="rect">
                <a:avLst/>
              </a:prstGeom>
            </p:spPr>
          </p:pic>
          <p:cxnSp>
            <p:nvCxnSpPr>
              <p:cNvPr id="27" name="Straight Connector 26">
                <a:extLst>
                  <a:ext uri="{FF2B5EF4-FFF2-40B4-BE49-F238E27FC236}">
                    <a16:creationId xmlns:a16="http://schemas.microsoft.com/office/drawing/2014/main" id="{EEF56556-3057-F34F-89D7-7E1A469134EB}"/>
                  </a:ext>
                </a:extLst>
              </p:cNvPr>
              <p:cNvCxnSpPr>
                <a:cxnSpLocks/>
                <a:stCxn id="25" idx="3"/>
              </p:cNvCxnSpPr>
              <p:nvPr/>
            </p:nvCxnSpPr>
            <p:spPr>
              <a:xfrm>
                <a:off x="3689715" y="6345776"/>
                <a:ext cx="112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5B38FC14-6C38-D742-B26C-5C32FC4E78EB}"/>
                </a:ext>
              </a:extLst>
            </p:cNvPr>
            <p:cNvPicPr>
              <a:picLocks noChangeAspect="1"/>
            </p:cNvPicPr>
            <p:nvPr/>
          </p:nvPicPr>
          <p:blipFill>
            <a:blip r:embed="rId3"/>
            <a:stretch>
              <a:fillRect/>
            </a:stretch>
          </p:blipFill>
          <p:spPr>
            <a:xfrm>
              <a:off x="6702577" y="4571354"/>
              <a:ext cx="1309542" cy="588946"/>
            </a:xfrm>
            <a:prstGeom prst="rect">
              <a:avLst/>
            </a:prstGeom>
          </p:spPr>
        </p:pic>
        <p:cxnSp>
          <p:nvCxnSpPr>
            <p:cNvPr id="24" name="Straight Connector 23">
              <a:extLst>
                <a:ext uri="{FF2B5EF4-FFF2-40B4-BE49-F238E27FC236}">
                  <a16:creationId xmlns:a16="http://schemas.microsoft.com/office/drawing/2014/main" id="{45FA49D5-E0C2-F041-9BB4-46F2447A30CB}"/>
                </a:ext>
              </a:extLst>
            </p:cNvPr>
            <p:cNvCxnSpPr>
              <a:cxnSpLocks/>
              <a:endCxn id="23" idx="1"/>
            </p:cNvCxnSpPr>
            <p:nvPr/>
          </p:nvCxnSpPr>
          <p:spPr>
            <a:xfrm>
              <a:off x="5494592" y="4865827"/>
              <a:ext cx="1207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026357C-25C1-0C4C-AD60-DD3E860A4870}"/>
              </a:ext>
            </a:extLst>
          </p:cNvPr>
          <p:cNvSpPr txBox="1"/>
          <p:nvPr/>
        </p:nvSpPr>
        <p:spPr>
          <a:xfrm>
            <a:off x="8096183" y="2086246"/>
            <a:ext cx="2269315" cy="879600"/>
          </a:xfrm>
          <a:prstGeom prst="rect">
            <a:avLst/>
          </a:prstGeom>
          <a:noFill/>
        </p:spPr>
        <p:txBody>
          <a:bodyPr wrap="square" rtlCol="0">
            <a:spAutoFit/>
          </a:bodyPr>
          <a:lstStyle/>
          <a:p>
            <a:pPr algn="ctr"/>
            <a:r>
              <a:rPr lang="en-US" altLang="zh-CN" sz="2800" dirty="0"/>
              <a:t>Network</a:t>
            </a:r>
          </a:p>
          <a:p>
            <a:pPr algn="ctr"/>
            <a:r>
              <a:rPr lang="en-US" altLang="zh-CN" sz="2800" dirty="0"/>
              <a:t>Topology</a:t>
            </a:r>
            <a:endParaRPr lang="en-US" sz="2800" dirty="0"/>
          </a:p>
        </p:txBody>
      </p:sp>
      <p:sp>
        <p:nvSpPr>
          <p:cNvPr id="20" name="TextBox 19">
            <a:extLst>
              <a:ext uri="{FF2B5EF4-FFF2-40B4-BE49-F238E27FC236}">
                <a16:creationId xmlns:a16="http://schemas.microsoft.com/office/drawing/2014/main" id="{58D4FC58-EB5A-604A-9FD5-245CCC7AC4DD}"/>
              </a:ext>
            </a:extLst>
          </p:cNvPr>
          <p:cNvSpPr txBox="1"/>
          <p:nvPr/>
        </p:nvSpPr>
        <p:spPr>
          <a:xfrm>
            <a:off x="5449427" y="2116728"/>
            <a:ext cx="2175133" cy="954107"/>
          </a:xfrm>
          <a:prstGeom prst="rect">
            <a:avLst/>
          </a:prstGeom>
          <a:noFill/>
        </p:spPr>
        <p:txBody>
          <a:bodyPr wrap="square" rtlCol="0">
            <a:spAutoFit/>
          </a:bodyPr>
          <a:lstStyle/>
          <a:p>
            <a:pPr algn="ctr"/>
            <a:r>
              <a:rPr lang="en-US" altLang="zh-CN" sz="2800" dirty="0"/>
              <a:t>Verification</a:t>
            </a:r>
          </a:p>
          <a:p>
            <a:pPr algn="ctr"/>
            <a:r>
              <a:rPr lang="en-US" altLang="zh-CN" sz="2800" dirty="0"/>
              <a:t>Invariant</a:t>
            </a:r>
          </a:p>
        </p:txBody>
      </p:sp>
      <p:sp>
        <p:nvSpPr>
          <p:cNvPr id="21" name="TextBox 20">
            <a:extLst>
              <a:ext uri="{FF2B5EF4-FFF2-40B4-BE49-F238E27FC236}">
                <a16:creationId xmlns:a16="http://schemas.microsoft.com/office/drawing/2014/main" id="{B790D57B-63E7-AE43-A086-22CEC440DC23}"/>
              </a:ext>
            </a:extLst>
          </p:cNvPr>
          <p:cNvSpPr txBox="1"/>
          <p:nvPr/>
        </p:nvSpPr>
        <p:spPr>
          <a:xfrm rot="2805958">
            <a:off x="7626672" y="2262637"/>
            <a:ext cx="762974" cy="707886"/>
          </a:xfrm>
          <a:prstGeom prst="rect">
            <a:avLst/>
          </a:prstGeom>
          <a:noFill/>
        </p:spPr>
        <p:txBody>
          <a:bodyPr wrap="square" rtlCol="0">
            <a:spAutoFit/>
          </a:bodyPr>
          <a:lstStyle/>
          <a:p>
            <a:pPr algn="ctr"/>
            <a:r>
              <a:rPr lang="en-US" altLang="zh-CN" sz="4000" dirty="0"/>
              <a:t>+</a:t>
            </a:r>
            <a:endParaRPr lang="en-US" sz="4000" dirty="0"/>
          </a:p>
        </p:txBody>
      </p:sp>
      <p:sp>
        <p:nvSpPr>
          <p:cNvPr id="10" name="TextBox 9">
            <a:extLst>
              <a:ext uri="{FF2B5EF4-FFF2-40B4-BE49-F238E27FC236}">
                <a16:creationId xmlns:a16="http://schemas.microsoft.com/office/drawing/2014/main" id="{62A978CB-8DC5-4D40-9A1C-38BDDEB73E21}"/>
              </a:ext>
            </a:extLst>
          </p:cNvPr>
          <p:cNvSpPr txBox="1"/>
          <p:nvPr/>
        </p:nvSpPr>
        <p:spPr>
          <a:xfrm>
            <a:off x="5511802" y="5553183"/>
            <a:ext cx="4350266" cy="425613"/>
          </a:xfrm>
          <a:prstGeom prst="rect">
            <a:avLst/>
          </a:prstGeom>
          <a:noFill/>
        </p:spPr>
        <p:txBody>
          <a:bodyPr wrap="square" rtlCol="0">
            <a:spAutoFit/>
          </a:bodyPr>
          <a:lstStyle/>
          <a:p>
            <a:pPr algn="ctr"/>
            <a:r>
              <a:rPr lang="en-US" altLang="zh-CN" sz="2400" dirty="0"/>
              <a:t>Verification</a:t>
            </a:r>
            <a:r>
              <a:rPr lang="zh-CN" altLang="en-US" sz="2400" dirty="0"/>
              <a:t> </a:t>
            </a:r>
            <a:r>
              <a:rPr lang="en-US" altLang="zh-CN" sz="2400" dirty="0"/>
              <a:t>Messages</a:t>
            </a:r>
            <a:endParaRPr lang="en-US" sz="2400" dirty="0"/>
          </a:p>
        </p:txBody>
      </p:sp>
      <p:sp>
        <p:nvSpPr>
          <p:cNvPr id="11" name="TextBox 10">
            <a:extLst>
              <a:ext uri="{FF2B5EF4-FFF2-40B4-BE49-F238E27FC236}">
                <a16:creationId xmlns:a16="http://schemas.microsoft.com/office/drawing/2014/main" id="{3CF84518-ADA8-6E42-8A5B-59D538F08813}"/>
              </a:ext>
            </a:extLst>
          </p:cNvPr>
          <p:cNvSpPr txBox="1"/>
          <p:nvPr/>
        </p:nvSpPr>
        <p:spPr>
          <a:xfrm>
            <a:off x="7053647" y="3332082"/>
            <a:ext cx="1682454" cy="584775"/>
          </a:xfrm>
          <a:prstGeom prst="rect">
            <a:avLst/>
          </a:prstGeom>
          <a:noFill/>
        </p:spPr>
        <p:txBody>
          <a:bodyPr wrap="square" rtlCol="0">
            <a:spAutoFit/>
          </a:bodyPr>
          <a:lstStyle/>
          <a:p>
            <a:pPr algn="ctr"/>
            <a:r>
              <a:rPr lang="en-US" altLang="zh-CN" sz="3200" dirty="0" err="1"/>
              <a:t>DPVNet</a:t>
            </a:r>
            <a:endParaRPr lang="en-US" altLang="zh-CN" sz="3200" dirty="0"/>
          </a:p>
        </p:txBody>
      </p:sp>
      <p:sp>
        <p:nvSpPr>
          <p:cNvPr id="12" name="TextBox 11">
            <a:extLst>
              <a:ext uri="{FF2B5EF4-FFF2-40B4-BE49-F238E27FC236}">
                <a16:creationId xmlns:a16="http://schemas.microsoft.com/office/drawing/2014/main" id="{698C6DA2-4D3D-A646-8E17-5060774434D3}"/>
              </a:ext>
            </a:extLst>
          </p:cNvPr>
          <p:cNvSpPr txBox="1"/>
          <p:nvPr/>
        </p:nvSpPr>
        <p:spPr>
          <a:xfrm>
            <a:off x="6565476" y="4241087"/>
            <a:ext cx="2665364" cy="482362"/>
          </a:xfrm>
          <a:prstGeom prst="rect">
            <a:avLst/>
          </a:prstGeom>
          <a:noFill/>
        </p:spPr>
        <p:txBody>
          <a:bodyPr wrap="square" rtlCol="0">
            <a:spAutoFit/>
          </a:bodyPr>
          <a:lstStyle/>
          <a:p>
            <a:pPr algn="ctr"/>
            <a:r>
              <a:rPr lang="en-US" altLang="zh-CN" sz="2800" dirty="0"/>
              <a:t>On-Device</a:t>
            </a:r>
            <a:r>
              <a:rPr lang="zh-CN" altLang="en-US" sz="2800" dirty="0"/>
              <a:t> </a:t>
            </a:r>
            <a:r>
              <a:rPr lang="en-US" altLang="zh-CN" sz="2800" dirty="0"/>
              <a:t>Tasks</a:t>
            </a:r>
          </a:p>
        </p:txBody>
      </p:sp>
      <p:cxnSp>
        <p:nvCxnSpPr>
          <p:cNvPr id="13" name="Straight Arrow Connector 12">
            <a:extLst>
              <a:ext uri="{FF2B5EF4-FFF2-40B4-BE49-F238E27FC236}">
                <a16:creationId xmlns:a16="http://schemas.microsoft.com/office/drawing/2014/main" id="{9118F42A-4C05-7A47-AFEE-26F88A6281F6}"/>
              </a:ext>
            </a:extLst>
          </p:cNvPr>
          <p:cNvCxnSpPr>
            <a:cxnSpLocks/>
          </p:cNvCxnSpPr>
          <p:nvPr/>
        </p:nvCxnSpPr>
        <p:spPr>
          <a:xfrm>
            <a:off x="7857419" y="3869519"/>
            <a:ext cx="0" cy="3666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B22B2-EE16-A74F-98B6-0A0D91545B72}"/>
              </a:ext>
            </a:extLst>
          </p:cNvPr>
          <p:cNvCxnSpPr>
            <a:cxnSpLocks/>
          </p:cNvCxnSpPr>
          <p:nvPr/>
        </p:nvCxnSpPr>
        <p:spPr>
          <a:xfrm flipH="1">
            <a:off x="6150762" y="4692142"/>
            <a:ext cx="414714" cy="2751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EF4662-1CEF-4E40-92BA-98C51A0D0DB3}"/>
              </a:ext>
            </a:extLst>
          </p:cNvPr>
          <p:cNvCxnSpPr>
            <a:cxnSpLocks/>
          </p:cNvCxnSpPr>
          <p:nvPr/>
        </p:nvCxnSpPr>
        <p:spPr>
          <a:xfrm>
            <a:off x="9156260" y="4692142"/>
            <a:ext cx="377006" cy="2292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30D301-38D0-D945-874A-C8C916D42FB9}"/>
              </a:ext>
            </a:extLst>
          </p:cNvPr>
          <p:cNvCxnSpPr>
            <a:cxnSpLocks/>
          </p:cNvCxnSpPr>
          <p:nvPr/>
        </p:nvCxnSpPr>
        <p:spPr>
          <a:xfrm>
            <a:off x="7862339" y="4692142"/>
            <a:ext cx="0" cy="31446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0267F1-2928-A247-A17B-D910112D4BAE}"/>
              </a:ext>
            </a:extLst>
          </p:cNvPr>
          <p:cNvCxnSpPr>
            <a:cxnSpLocks/>
          </p:cNvCxnSpPr>
          <p:nvPr/>
        </p:nvCxnSpPr>
        <p:spPr>
          <a:xfrm flipH="1">
            <a:off x="6112730" y="5488453"/>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AEBA7-8C5D-4D4D-B5C3-896A355A9C0F}"/>
              </a:ext>
            </a:extLst>
          </p:cNvPr>
          <p:cNvCxnSpPr>
            <a:cxnSpLocks/>
          </p:cNvCxnSpPr>
          <p:nvPr/>
        </p:nvCxnSpPr>
        <p:spPr>
          <a:xfrm flipH="1">
            <a:off x="8373317" y="5482440"/>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421F74-06F4-FE4F-B301-3B8DCF915DBC}"/>
              </a:ext>
            </a:extLst>
          </p:cNvPr>
          <p:cNvSpPr/>
          <p:nvPr/>
        </p:nvSpPr>
        <p:spPr>
          <a:xfrm>
            <a:off x="1262224" y="2204357"/>
            <a:ext cx="3433813" cy="776156"/>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Declarative</a:t>
            </a:r>
            <a:r>
              <a:rPr lang="zh-CN" altLang="en-US" sz="2400" dirty="0">
                <a:solidFill>
                  <a:schemeClr val="tx1"/>
                </a:solidFill>
              </a:rPr>
              <a:t> </a:t>
            </a:r>
            <a:r>
              <a:rPr lang="en-US" altLang="zh-CN" sz="2400" dirty="0">
                <a:solidFill>
                  <a:schemeClr val="tx1"/>
                </a:solidFill>
              </a:rPr>
              <a:t>Invariant</a:t>
            </a:r>
            <a:r>
              <a:rPr lang="zh-CN" altLang="en-US" sz="2400" dirty="0">
                <a:solidFill>
                  <a:schemeClr val="tx1"/>
                </a:solidFill>
              </a:rPr>
              <a:t> </a:t>
            </a:r>
            <a:r>
              <a:rPr lang="en-US" altLang="zh-CN" sz="2400" dirty="0">
                <a:solidFill>
                  <a:schemeClr val="tx1"/>
                </a:solidFill>
              </a:rPr>
              <a:t>Specification</a:t>
            </a:r>
            <a:r>
              <a:rPr lang="zh-CN" altLang="en-US" sz="2400" dirty="0">
                <a:solidFill>
                  <a:schemeClr val="tx1"/>
                </a:solidFill>
              </a:rPr>
              <a:t> </a:t>
            </a:r>
            <a:r>
              <a:rPr lang="en-US" altLang="zh-CN" sz="2400" dirty="0">
                <a:solidFill>
                  <a:schemeClr val="tx1"/>
                </a:solidFill>
              </a:rPr>
              <a:t>Language</a:t>
            </a:r>
            <a:endParaRPr lang="en-US" sz="2400" dirty="0">
              <a:solidFill>
                <a:schemeClr val="tx1"/>
              </a:solidFill>
            </a:endParaRPr>
          </a:p>
        </p:txBody>
      </p:sp>
      <p:sp>
        <p:nvSpPr>
          <p:cNvPr id="31" name="Rounded Rectangle 30">
            <a:extLst>
              <a:ext uri="{FF2B5EF4-FFF2-40B4-BE49-F238E27FC236}">
                <a16:creationId xmlns:a16="http://schemas.microsoft.com/office/drawing/2014/main" id="{B590B20B-B9AD-9B43-9938-951FCA2A88D0}"/>
              </a:ext>
            </a:extLst>
          </p:cNvPr>
          <p:cNvSpPr/>
          <p:nvPr/>
        </p:nvSpPr>
        <p:spPr>
          <a:xfrm>
            <a:off x="1275796" y="3522286"/>
            <a:ext cx="3433812" cy="746962"/>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Verification</a:t>
            </a:r>
            <a:r>
              <a:rPr lang="zh-CN" altLang="en-US" sz="2400" dirty="0">
                <a:solidFill>
                  <a:schemeClr val="tx1"/>
                </a:solidFill>
              </a:rPr>
              <a:t> </a:t>
            </a:r>
            <a:r>
              <a:rPr lang="en-US" altLang="zh-CN" sz="2400" dirty="0">
                <a:solidFill>
                  <a:schemeClr val="tx1"/>
                </a:solidFill>
              </a:rPr>
              <a:t>Planner</a:t>
            </a:r>
            <a:endParaRPr lang="en-US" sz="2400" dirty="0">
              <a:solidFill>
                <a:schemeClr val="tx1"/>
              </a:solidFill>
            </a:endParaRPr>
          </a:p>
        </p:txBody>
      </p:sp>
      <p:sp>
        <p:nvSpPr>
          <p:cNvPr id="32" name="Rounded Rectangle 31">
            <a:extLst>
              <a:ext uri="{FF2B5EF4-FFF2-40B4-BE49-F238E27FC236}">
                <a16:creationId xmlns:a16="http://schemas.microsoft.com/office/drawing/2014/main" id="{8F35CCCE-8D25-2546-B740-1718FA25D4F8}"/>
              </a:ext>
            </a:extLst>
          </p:cNvPr>
          <p:cNvSpPr/>
          <p:nvPr/>
        </p:nvSpPr>
        <p:spPr>
          <a:xfrm>
            <a:off x="1275796" y="5061444"/>
            <a:ext cx="3448702" cy="818703"/>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On-Device</a:t>
            </a:r>
            <a:r>
              <a:rPr lang="zh-CN" altLang="en-US" sz="2400" dirty="0">
                <a:solidFill>
                  <a:schemeClr val="tx1"/>
                </a:solidFill>
              </a:rPr>
              <a:t> </a:t>
            </a:r>
            <a:r>
              <a:rPr lang="en-US" altLang="zh-CN" sz="2400" dirty="0">
                <a:solidFill>
                  <a:schemeClr val="tx1"/>
                </a:solidFill>
              </a:rPr>
              <a:t>Verifiers</a:t>
            </a:r>
          </a:p>
          <a:p>
            <a:pPr algn="ct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DVM</a:t>
            </a:r>
            <a:r>
              <a:rPr lang="zh-CN" altLang="en-US" sz="2400" dirty="0">
                <a:solidFill>
                  <a:schemeClr val="tx1"/>
                </a:solidFill>
              </a:rPr>
              <a:t> </a:t>
            </a:r>
            <a:r>
              <a:rPr lang="en-US" altLang="zh-CN" sz="2400" dirty="0">
                <a:solidFill>
                  <a:schemeClr val="tx1"/>
                </a:solidFill>
              </a:rPr>
              <a:t>Protocol</a:t>
            </a:r>
            <a:endParaRPr lang="en-US" sz="2400" dirty="0">
              <a:solidFill>
                <a:schemeClr val="tx1"/>
              </a:solidFill>
            </a:endParaRPr>
          </a:p>
        </p:txBody>
      </p:sp>
      <p:sp>
        <p:nvSpPr>
          <p:cNvPr id="33" name="Right Arrow 32">
            <a:extLst>
              <a:ext uri="{FF2B5EF4-FFF2-40B4-BE49-F238E27FC236}">
                <a16:creationId xmlns:a16="http://schemas.microsoft.com/office/drawing/2014/main" id="{A37CC4A6-2513-E843-8F69-0CBDB96CAFA2}"/>
              </a:ext>
            </a:extLst>
          </p:cNvPr>
          <p:cNvSpPr/>
          <p:nvPr/>
        </p:nvSpPr>
        <p:spPr>
          <a:xfrm rot="5400000">
            <a:off x="2856899" y="2873631"/>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0FA3954-B123-6445-81A8-DB7DB7C753D5}"/>
              </a:ext>
            </a:extLst>
          </p:cNvPr>
          <p:cNvSpPr/>
          <p:nvPr/>
        </p:nvSpPr>
        <p:spPr>
          <a:xfrm rot="5400000">
            <a:off x="2856899" y="4262039"/>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14AFAD-5115-794B-8A17-4A5949CADCDC}"/>
              </a:ext>
            </a:extLst>
          </p:cNvPr>
          <p:cNvSpPr txBox="1"/>
          <p:nvPr/>
        </p:nvSpPr>
        <p:spPr>
          <a:xfrm>
            <a:off x="1243646" y="6045413"/>
            <a:ext cx="9369921" cy="523220"/>
          </a:xfrm>
          <a:prstGeom prst="rect">
            <a:avLst/>
          </a:prstGeom>
          <a:solidFill>
            <a:schemeClr val="accent6">
              <a:lumMod val="20000"/>
              <a:lumOff val="80000"/>
            </a:schemeClr>
          </a:solidFill>
        </p:spPr>
        <p:txBody>
          <a:bodyPr wrap="square" rtlCol="0">
            <a:spAutoFit/>
          </a:bodyPr>
          <a:lstStyle/>
          <a:p>
            <a:pPr algn="ctr"/>
            <a:r>
              <a:rPr lang="en-US" sz="2800" b="1" dirty="0"/>
              <a:t>The</a:t>
            </a:r>
            <a:r>
              <a:rPr lang="zh-CN" altLang="en-US" sz="2800" b="1" dirty="0"/>
              <a:t> </a:t>
            </a:r>
            <a:r>
              <a:rPr lang="en-US" altLang="zh-CN" sz="2800" b="1" dirty="0"/>
              <a:t>basic</a:t>
            </a:r>
            <a:r>
              <a:rPr lang="zh-CN" altLang="en-US" sz="2800" b="1" dirty="0"/>
              <a:t> </a:t>
            </a:r>
            <a:r>
              <a:rPr lang="en-US" altLang="zh-CN" sz="2800" b="1" dirty="0"/>
              <a:t>architecture</a:t>
            </a:r>
            <a:r>
              <a:rPr lang="zh-CN" altLang="en-US" sz="2800" b="1" dirty="0"/>
              <a:t> </a:t>
            </a:r>
            <a:r>
              <a:rPr lang="en-US" altLang="zh-CN" sz="2800" b="1" dirty="0"/>
              <a:t>and</a:t>
            </a:r>
            <a:r>
              <a:rPr lang="zh-CN" altLang="en-US" sz="2800" b="1" dirty="0"/>
              <a:t> </a:t>
            </a:r>
            <a:r>
              <a:rPr lang="en-US" altLang="zh-CN" sz="2800" b="1" dirty="0"/>
              <a:t>workflow</a:t>
            </a:r>
            <a:r>
              <a:rPr lang="zh-CN" altLang="en-US" sz="2800" b="1" dirty="0"/>
              <a:t> </a:t>
            </a:r>
            <a:r>
              <a:rPr lang="en-US" altLang="zh-CN" sz="2800" b="1" dirty="0"/>
              <a:t>of</a:t>
            </a:r>
            <a:r>
              <a:rPr lang="zh-CN" altLang="en-US" sz="2800" b="1" dirty="0"/>
              <a:t> </a:t>
            </a:r>
            <a:r>
              <a:rPr lang="en-US" altLang="zh-CN" sz="2800" b="1" dirty="0"/>
              <a:t>the</a:t>
            </a:r>
            <a:r>
              <a:rPr lang="zh-CN" altLang="en-US" sz="2800" b="1" dirty="0"/>
              <a:t> </a:t>
            </a:r>
            <a:r>
              <a:rPr lang="en-US" altLang="zh-CN" sz="2800" b="1" dirty="0" err="1"/>
              <a:t>Tulkun</a:t>
            </a:r>
            <a:r>
              <a:rPr lang="zh-CN" altLang="en-US" sz="2800" b="1" dirty="0"/>
              <a:t> </a:t>
            </a:r>
            <a:r>
              <a:rPr lang="en-US" altLang="zh-CN" sz="2800" b="1" dirty="0"/>
              <a:t>framework</a:t>
            </a:r>
            <a:endParaRPr lang="en-US" sz="2800" b="1" dirty="0"/>
          </a:p>
        </p:txBody>
      </p:sp>
    </p:spTree>
    <p:extLst>
      <p:ext uri="{BB962C8B-B14F-4D97-AF65-F5344CB8AC3E}">
        <p14:creationId xmlns:p14="http://schemas.microsoft.com/office/powerpoint/2010/main" val="30748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200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10" grpId="0"/>
      <p:bldP spid="11" grpId="0"/>
      <p:bldP spid="12" grpId="0"/>
      <p:bldP spid="30" grpId="0" animBg="1"/>
      <p:bldP spid="31" grpId="0" animBg="1"/>
      <p:bldP spid="32" grpId="0" animBg="1"/>
      <p:bldP spid="33" grpId="0" animBg="1"/>
      <p:bldP spid="34"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82F-5AF4-AF41-B5D4-AEEE7B6DA8CA}"/>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Extensions</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6F83916E-1210-A345-AB81-1CE73D62AF99}"/>
              </a:ext>
            </a:extLst>
          </p:cNvPr>
          <p:cNvSpPr>
            <a:spLocks noGrp="1"/>
          </p:cNvSpPr>
          <p:nvPr>
            <p:ph idx="1"/>
          </p:nvPr>
        </p:nvSpPr>
        <p:spPr>
          <a:xfrm>
            <a:off x="838200" y="1825625"/>
            <a:ext cx="10799618" cy="4351338"/>
          </a:xfrm>
        </p:spPr>
        <p:txBody>
          <a:bodyPr lIns="90000">
            <a:noAutofit/>
          </a:bodyPr>
          <a:lstStyle/>
          <a:p>
            <a:pPr marL="514350" indent="-514350">
              <a:lnSpc>
                <a:spcPct val="100000"/>
              </a:lnSpc>
              <a:buFont typeface="+mj-lt"/>
              <a:buAutoNum type="arabicPeriod"/>
            </a:pP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packet</a:t>
            </a:r>
            <a:r>
              <a:rPr lang="zh-CN" altLang="en-US" dirty="0">
                <a:ea typeface="Microsoft YaHei" panose="020B0503020204020204" pitchFamily="34" charset="-122"/>
              </a:rPr>
              <a:t> </a:t>
            </a:r>
            <a:r>
              <a:rPr lang="en-US" altLang="zh-CN" dirty="0">
                <a:ea typeface="Microsoft YaHei" panose="020B0503020204020204" pitchFamily="34" charset="-122"/>
              </a:rPr>
              <a:t>transformation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Sub-pub</a:t>
            </a:r>
            <a:r>
              <a:rPr lang="zh-CN" altLang="en-US" b="1" dirty="0">
                <a:ea typeface="Microsoft YaHei" panose="020B0503020204020204" pitchFamily="34" charset="-122"/>
              </a:rPr>
              <a:t> </a:t>
            </a:r>
            <a:r>
              <a:rPr lang="en-US" altLang="zh-CN" b="1" dirty="0">
                <a:ea typeface="Microsoft YaHei" panose="020B0503020204020204" pitchFamily="34" charset="-122"/>
              </a:rPr>
              <a:t>mechanism</a:t>
            </a:r>
            <a:r>
              <a:rPr lang="zh-CN" altLang="en-US" b="1" dirty="0">
                <a:ea typeface="Microsoft YaHei" panose="020B0503020204020204" pitchFamily="34" charset="-122"/>
              </a:rPr>
              <a:t> </a:t>
            </a:r>
            <a:r>
              <a:rPr lang="en-US" altLang="zh-CN" dirty="0">
                <a:ea typeface="Microsoft YaHei" panose="020B0503020204020204" pitchFamily="34" charset="-122"/>
              </a:rPr>
              <a:t>added</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tasks</a:t>
            </a:r>
            <a:endParaRPr lang="en-US" altLang="ja-JP" dirty="0">
              <a:ea typeface="Microsoft YaHei" panose="020B0503020204020204" pitchFamily="34" charset="-122"/>
            </a:endParaRPr>
          </a:p>
          <a:p>
            <a:pPr marL="514350" indent="-514350">
              <a:lnSpc>
                <a:spcPct val="100000"/>
              </a:lnSpc>
              <a:buFont typeface="+mj-lt"/>
              <a:buAutoNum type="arabicPeriod"/>
            </a:pPr>
            <a:r>
              <a:rPr lang="en-US" dirty="0">
                <a:ea typeface="Microsoft YaHei" panose="020B0503020204020204" pitchFamily="34" charset="-122"/>
              </a:rPr>
              <a:t>Me</a:t>
            </a:r>
            <a:r>
              <a:rPr lang="en-US" altLang="zh-CN" dirty="0">
                <a:ea typeface="Microsoft YaHei" panose="020B0503020204020204" pitchFamily="34" charset="-122"/>
              </a:rPr>
              <a:t>ssage-free</a:t>
            </a:r>
            <a:r>
              <a:rPr lang="zh-CN" altLang="en-US" dirty="0">
                <a:ea typeface="Microsoft YaHei" panose="020B0503020204020204" pitchFamily="34" charset="-122"/>
              </a:rPr>
              <a:t> </a:t>
            </a:r>
            <a:r>
              <a:rPr lang="en-US" altLang="zh-CN" dirty="0">
                <a:ea typeface="Microsoft YaHei" panose="020B0503020204020204" pitchFamily="34" charset="-122"/>
              </a:rPr>
              <a:t>local</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All-path-availability</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any</a:t>
            </a:r>
            <a:r>
              <a:rPr lang="zh-CN" altLang="en-US" dirty="0">
                <a:ea typeface="Microsoft YaHei" panose="020B0503020204020204" pitchFamily="34" charset="-122"/>
              </a:rPr>
              <a:t> </a:t>
            </a:r>
            <a:r>
              <a:rPr lang="en-US" altLang="zh-CN" dirty="0">
                <a:ea typeface="Microsoft YaHei" panose="020B0503020204020204" pitchFamily="34" charset="-122"/>
              </a:rPr>
              <a:t>task</a:t>
            </a:r>
            <a:r>
              <a:rPr lang="zh-CN" altLang="en-US" dirty="0">
                <a:ea typeface="Microsoft YaHei" panose="020B0503020204020204" pitchFamily="34" charset="-122"/>
              </a:rPr>
              <a:t> </a:t>
            </a:r>
            <a:r>
              <a:rPr lang="en-US" altLang="zh-CN" dirty="0">
                <a:ea typeface="Microsoft YaHei" panose="020B0503020204020204" pitchFamily="34" charset="-122"/>
              </a:rPr>
              <a:t>finding</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equals</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a:t>
            </a:r>
            <a:r>
              <a:rPr lang="en-US" altLang="zh-CN" dirty="0">
                <a:ea typeface="Microsoft YaHei" panose="020B0503020204020204" pitchFamily="34" charset="-122"/>
                <a:sym typeface="Wingdings" pitchFamily="2" charset="2"/>
              </a:rPr>
              <a:t>Microsoft</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RCDC</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[SIGCOMM'19]</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becomes</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a</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special</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case)</a:t>
            </a:r>
          </a:p>
          <a:p>
            <a:pPr marL="457200" indent="-457200">
              <a:lnSpc>
                <a:spcPct val="100000"/>
              </a:lnSpc>
              <a:buFont typeface="+mj-lt"/>
              <a:buAutoNum type="arabicPeriod"/>
            </a:pPr>
            <a:r>
              <a:rPr lang="en-US" altLang="zh-CN" dirty="0">
                <a:ea typeface="Microsoft YaHei" panose="020B0503020204020204" pitchFamily="34" charset="-122"/>
              </a:rPr>
              <a:t>Fault-tolerant</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(e.g.,</a:t>
            </a:r>
            <a:r>
              <a:rPr lang="zh-CN" altLang="en-US" dirty="0">
                <a:ea typeface="Microsoft YaHei" panose="020B0503020204020204" pitchFamily="34" charset="-122"/>
              </a:rPr>
              <a:t> </a:t>
            </a:r>
            <a:r>
              <a:rPr lang="en-US" altLang="zh-CN" dirty="0">
                <a:ea typeface="Microsoft YaHei" panose="020B0503020204020204" pitchFamily="34" charset="-122"/>
              </a:rPr>
              <a:t>shortest</a:t>
            </a:r>
            <a:r>
              <a:rPr lang="zh-CN" altLang="en-US" dirty="0">
                <a:ea typeface="Microsoft YaHei" panose="020B0503020204020204" pitchFamily="34" charset="-122"/>
              </a:rPr>
              <a:t> </a:t>
            </a:r>
            <a:r>
              <a:rPr lang="en-US" altLang="zh-CN" dirty="0">
                <a:ea typeface="Microsoft YaHei" panose="020B0503020204020204" pitchFamily="34" charset="-122"/>
              </a:rPr>
              <a:t>path</a:t>
            </a:r>
            <a:r>
              <a:rPr lang="zh-CN" altLang="en-US" dirty="0">
                <a:ea typeface="Microsoft YaHei" panose="020B0503020204020204" pitchFamily="34" charset="-122"/>
              </a:rPr>
              <a:t> </a:t>
            </a:r>
            <a:r>
              <a:rPr lang="en-US" altLang="zh-CN" dirty="0">
                <a:ea typeface="Microsoft YaHei" panose="020B0503020204020204" pitchFamily="34" charset="-122"/>
              </a:rPr>
              <a:t>under</a:t>
            </a:r>
            <a:r>
              <a:rPr lang="zh-CN" altLang="en-US" dirty="0">
                <a:ea typeface="Microsoft YaHei" panose="020B0503020204020204" pitchFamily="34" charset="-122"/>
              </a:rPr>
              <a:t> </a:t>
            </a:r>
            <a:r>
              <a:rPr lang="en-US" altLang="zh-CN" dirty="0">
                <a:ea typeface="Microsoft YaHei" panose="020B0503020204020204" pitchFamily="34" charset="-122"/>
              </a:rPr>
              <a:t>k-link-failure)</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Precomputing</a:t>
            </a:r>
            <a:r>
              <a:rPr lang="zh-CN" altLang="en-US" dirty="0">
                <a:ea typeface="Microsoft YaHei" panose="020B0503020204020204" pitchFamily="34" charset="-122"/>
              </a:rPr>
              <a:t> </a:t>
            </a:r>
            <a:r>
              <a:rPr lang="en-US" altLang="zh-CN" dirty="0">
                <a:ea typeface="Microsoft YaHei" panose="020B0503020204020204" pitchFamily="34" charset="-122"/>
              </a:rPr>
              <a:t>f</a:t>
            </a:r>
            <a:r>
              <a:rPr lang="en-US" altLang="ja-JP" dirty="0">
                <a:ea typeface="Microsoft YaHei" panose="020B0503020204020204" pitchFamily="34" charset="-122"/>
              </a:rPr>
              <a:t>au</a:t>
            </a:r>
            <a:r>
              <a:rPr lang="en-US" altLang="zh-CN" dirty="0">
                <a:ea typeface="Microsoft YaHei" panose="020B0503020204020204" pitchFamily="34" charset="-122"/>
              </a:rPr>
              <a:t>lt-tolerant</a:t>
            </a:r>
            <a:r>
              <a:rPr lang="zh-CN" altLang="en-US" dirty="0">
                <a:ea typeface="Microsoft YaHei" panose="020B0503020204020204" pitchFamily="34" charset="-122"/>
              </a:rPr>
              <a:t> </a:t>
            </a:r>
            <a:r>
              <a:rPr lang="en-US" altLang="zh-CN" dirty="0" err="1">
                <a:ea typeface="Microsoft YaHei" panose="020B0503020204020204" pitchFamily="34" charset="-122"/>
              </a:rPr>
              <a:t>DPVNet</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online</a:t>
            </a:r>
            <a:r>
              <a:rPr lang="zh-CN" altLang="en-US" dirty="0">
                <a:ea typeface="Microsoft YaHei" panose="020B0503020204020204" pitchFamily="34" charset="-122"/>
              </a:rPr>
              <a:t> </a:t>
            </a:r>
            <a:r>
              <a:rPr lang="en-US" altLang="zh-CN" dirty="0">
                <a:ea typeface="Microsoft YaHei" panose="020B0503020204020204" pitchFamily="34" charset="-122"/>
              </a:rPr>
              <a:t>adjustment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Incremental</a:t>
            </a:r>
            <a:r>
              <a:rPr lang="zh-CN" altLang="en-US" dirty="0">
                <a:ea typeface="Microsoft YaHei" panose="020B0503020204020204" pitchFamily="34" charset="-122"/>
              </a:rPr>
              <a:t> </a:t>
            </a:r>
            <a:r>
              <a:rPr lang="en-US" altLang="zh-CN" dirty="0">
                <a:ea typeface="Microsoft YaHei" panose="020B0503020204020204" pitchFamily="34" charset="-122"/>
              </a:rPr>
              <a:t>deployment</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device/</a:t>
            </a:r>
            <a:r>
              <a:rPr lang="en-US" altLang="zh-CN" dirty="0" err="1">
                <a:ea typeface="Microsoft YaHei" panose="020B0503020204020204" pitchFamily="34" charset="-122"/>
              </a:rPr>
              <a:t>vm</a:t>
            </a:r>
            <a:r>
              <a:rPr lang="zh-CN" altLang="en-US" dirty="0">
                <a:ea typeface="Microsoft YaHei" panose="020B0503020204020204" pitchFamily="34" charset="-122"/>
              </a:rPr>
              <a:t> </a:t>
            </a:r>
            <a:r>
              <a:rPr lang="en-US" altLang="zh-CN" dirty="0">
                <a:ea typeface="Microsoft YaHei" panose="020B0503020204020204" pitchFamily="34" charset="-122"/>
              </a:rPr>
              <a:t>interconnect</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b="1" dirty="0">
                <a:ea typeface="Microsoft YaHei" panose="020B0503020204020204" pitchFamily="34" charset="-122"/>
              </a:rPr>
              <a:t>partition</a:t>
            </a:r>
            <a:r>
              <a:rPr lang="zh-CN" altLang="en-US" dirty="0">
                <a:ea typeface="Microsoft YaHei" panose="020B0503020204020204" pitchFamily="34" charset="-122"/>
              </a:rPr>
              <a:t> </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4A3CA41A-3C40-5E48-9737-35F8A47C37A3}"/>
              </a:ext>
            </a:extLst>
          </p:cNvPr>
          <p:cNvSpPr>
            <a:spLocks noGrp="1"/>
          </p:cNvSpPr>
          <p:nvPr>
            <p:ph type="sldNum" sz="quarter" idx="12"/>
          </p:nvPr>
        </p:nvSpPr>
        <p:spPr/>
        <p:txBody>
          <a:bodyPr/>
          <a:lstStyle/>
          <a:p>
            <a:fld id="{1083CBEB-A62C-7547-B7F6-B847810FF90F}" type="slidenum">
              <a:rPr lang="en-US" smtClean="0"/>
              <a:t>12</a:t>
            </a:fld>
            <a:endParaRPr lang="en-US"/>
          </a:p>
        </p:txBody>
      </p:sp>
      <p:sp>
        <p:nvSpPr>
          <p:cNvPr id="5" name="TextBox 4">
            <a:extLst>
              <a:ext uri="{FF2B5EF4-FFF2-40B4-BE49-F238E27FC236}">
                <a16:creationId xmlns:a16="http://schemas.microsoft.com/office/drawing/2014/main" id="{99486187-69B9-1D4F-9E2D-23A2BF665612}"/>
              </a:ext>
            </a:extLst>
          </p:cNvPr>
          <p:cNvSpPr txBox="1"/>
          <p:nvPr/>
        </p:nvSpPr>
        <p:spPr>
          <a:xfrm>
            <a:off x="636608" y="368074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5886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AB79E-DBD7-A64E-843C-B3558E80D869}"/>
              </a:ext>
            </a:extLst>
          </p:cNvPr>
          <p:cNvPicPr>
            <a:picLocks noChangeAspect="1"/>
          </p:cNvPicPr>
          <p:nvPr/>
        </p:nvPicPr>
        <p:blipFill>
          <a:blip r:embed="rId3"/>
          <a:stretch>
            <a:fillRect/>
          </a:stretch>
        </p:blipFill>
        <p:spPr>
          <a:xfrm>
            <a:off x="6264876" y="1810714"/>
            <a:ext cx="5690117" cy="4408076"/>
          </a:xfrm>
          <a:prstGeom prst="rect">
            <a:avLst/>
          </a:prstGeom>
        </p:spPr>
      </p:pic>
      <p:sp>
        <p:nvSpPr>
          <p:cNvPr id="2" name="Title 1">
            <a:extLst>
              <a:ext uri="{FF2B5EF4-FFF2-40B4-BE49-F238E27FC236}">
                <a16:creationId xmlns:a16="http://schemas.microsoft.com/office/drawing/2014/main" id="{A3900701-FD49-4D4D-9342-AE578C9283DF}"/>
              </a:ext>
            </a:extLst>
          </p:cNvPr>
          <p:cNvSpPr>
            <a:spLocks noGrp="1"/>
          </p:cNvSpPr>
          <p:nvPr>
            <p:ph type="title"/>
          </p:nvPr>
        </p:nvSpPr>
        <p:spPr/>
        <p:txBody>
          <a:bodyPr/>
          <a:lstStyle/>
          <a:p>
            <a:r>
              <a:rPr lang="en-US" altLang="zh-CN" dirty="0"/>
              <a:t>Implementation</a:t>
            </a:r>
            <a:endParaRPr lang="en-US" dirty="0"/>
          </a:p>
        </p:txBody>
      </p:sp>
      <p:sp>
        <p:nvSpPr>
          <p:cNvPr id="3" name="Content Placeholder 2">
            <a:extLst>
              <a:ext uri="{FF2B5EF4-FFF2-40B4-BE49-F238E27FC236}">
                <a16:creationId xmlns:a16="http://schemas.microsoft.com/office/drawing/2014/main" id="{D4C63C0B-4C6A-3A41-A7A8-24C198CF6668}"/>
              </a:ext>
            </a:extLst>
          </p:cNvPr>
          <p:cNvSpPr>
            <a:spLocks noGrp="1"/>
          </p:cNvSpPr>
          <p:nvPr>
            <p:ph idx="1"/>
          </p:nvPr>
        </p:nvSpPr>
        <p:spPr>
          <a:xfrm>
            <a:off x="739344" y="1825625"/>
            <a:ext cx="5970814" cy="4351338"/>
          </a:xfrm>
        </p:spPr>
        <p:txBody>
          <a:bodyPr>
            <a:normAutofit/>
          </a:bodyPr>
          <a:lstStyle/>
          <a:p>
            <a:r>
              <a:rPr lang="en-US" altLang="zh-CN" dirty="0"/>
              <a:t>A</a:t>
            </a:r>
            <a:r>
              <a:rPr lang="zh-CN" altLang="en-US" dirty="0"/>
              <a:t> </a:t>
            </a:r>
            <a:r>
              <a:rPr lang="en-US" altLang="zh-CN" dirty="0"/>
              <a:t>total</a:t>
            </a:r>
            <a:r>
              <a:rPr lang="zh-CN" altLang="en-US" dirty="0"/>
              <a:t> </a:t>
            </a:r>
            <a:r>
              <a:rPr lang="en-US" altLang="zh-CN" dirty="0"/>
              <a:t>~8K</a:t>
            </a:r>
            <a:r>
              <a:rPr lang="zh-CN" altLang="en-US" dirty="0"/>
              <a:t> </a:t>
            </a:r>
            <a:r>
              <a:rPr lang="en-US" altLang="zh-CN" dirty="0"/>
              <a:t>lines</a:t>
            </a:r>
            <a:r>
              <a:rPr lang="zh-CN" altLang="en-US" dirty="0"/>
              <a:t> </a:t>
            </a:r>
            <a:r>
              <a:rPr lang="en-US" altLang="zh-CN" dirty="0"/>
              <a:t>of</a:t>
            </a:r>
            <a:r>
              <a:rPr lang="zh-CN" altLang="en-US" dirty="0"/>
              <a:t> </a:t>
            </a:r>
            <a:r>
              <a:rPr lang="en-US" altLang="zh-CN" dirty="0"/>
              <a:t>Java</a:t>
            </a:r>
            <a:r>
              <a:rPr lang="zh-CN" altLang="en-US" dirty="0"/>
              <a:t> </a:t>
            </a:r>
            <a:r>
              <a:rPr lang="en-US" altLang="zh-CN" dirty="0"/>
              <a:t>code</a:t>
            </a:r>
          </a:p>
          <a:p>
            <a:r>
              <a:rPr lang="en-US" altLang="zh-CN" dirty="0"/>
              <a:t>On-device</a:t>
            </a:r>
            <a:r>
              <a:rPr lang="zh-CN" altLang="en-US" dirty="0"/>
              <a:t> </a:t>
            </a:r>
            <a:r>
              <a:rPr lang="en-US" altLang="zh-CN" dirty="0"/>
              <a:t>verifier</a:t>
            </a:r>
            <a:r>
              <a:rPr lang="zh-CN" altLang="en-US" dirty="0"/>
              <a:t> </a:t>
            </a:r>
            <a:r>
              <a:rPr lang="en-US" altLang="zh-CN" dirty="0"/>
              <a:t>runs</a:t>
            </a:r>
            <a:r>
              <a:rPr lang="zh-CN" altLang="en-US" dirty="0"/>
              <a:t> </a:t>
            </a:r>
            <a:r>
              <a:rPr lang="en-US" altLang="zh-CN" dirty="0"/>
              <a:t>on</a:t>
            </a:r>
            <a:r>
              <a:rPr lang="zh-CN" altLang="en-US" dirty="0"/>
              <a:t> </a:t>
            </a:r>
            <a:r>
              <a:rPr lang="en-US" altLang="zh-CN" dirty="0" err="1"/>
              <a:t>SONiC</a:t>
            </a:r>
            <a:r>
              <a:rPr lang="en-US" altLang="zh-CN" dirty="0"/>
              <a:t>/ONL</a:t>
            </a:r>
          </a:p>
          <a:p>
            <a:pPr lvl="1"/>
            <a:r>
              <a:rPr lang="en-US" altLang="zh-CN" dirty="0"/>
              <a:t>Requirement:</a:t>
            </a:r>
            <a:r>
              <a:rPr lang="zh-CN" altLang="en-US" dirty="0"/>
              <a:t> </a:t>
            </a:r>
            <a:r>
              <a:rPr lang="en-US" altLang="zh-CN" dirty="0"/>
              <a:t>JRE</a:t>
            </a:r>
          </a:p>
          <a:p>
            <a:pPr>
              <a:lnSpc>
                <a:spcPct val="100000"/>
              </a:lnSpc>
            </a:pPr>
            <a:r>
              <a:rPr lang="en-US" altLang="zh-CN" dirty="0" err="1">
                <a:ea typeface="Microsoft YaHei" panose="020B0503020204020204" pitchFamily="34" charset="-122"/>
              </a:rPr>
              <a:t>SONiC</a:t>
            </a:r>
            <a:r>
              <a:rPr lang="zh-CN" altLang="en-US" dirty="0">
                <a:ea typeface="Microsoft YaHei" panose="020B0503020204020204" pitchFamily="34" charset="-122"/>
              </a:rPr>
              <a:t> </a:t>
            </a:r>
            <a:r>
              <a:rPr lang="en-US" altLang="zh-CN" dirty="0">
                <a:ea typeface="Microsoft YaHei" panose="020B0503020204020204" pitchFamily="34" charset="-122"/>
              </a:rPr>
              <a:t>HLD</a:t>
            </a:r>
            <a:r>
              <a:rPr lang="zh-CN" altLang="en-US" dirty="0">
                <a:ea typeface="Microsoft YaHei" panose="020B0503020204020204" pitchFamily="34" charset="-122"/>
              </a:rPr>
              <a:t> </a:t>
            </a:r>
            <a:r>
              <a:rPr lang="en-US" altLang="zh-CN" dirty="0">
                <a:ea typeface="Microsoft YaHei" panose="020B0503020204020204" pitchFamily="34" charset="-122"/>
              </a:rPr>
              <a:t>proposal</a:t>
            </a:r>
          </a:p>
          <a:p>
            <a:pPr lvl="1">
              <a:lnSpc>
                <a:spcPct val="100000"/>
              </a:lnSpc>
            </a:pPr>
            <a:r>
              <a:rPr lang="en-US" dirty="0">
                <a:ea typeface="Microsoft YaHei" panose="020B0503020204020204" pitchFamily="34" charset="-122"/>
                <a:hlinkClick r:id="rId4"/>
              </a:rPr>
              <a:t>github.com/sonic-net/SONiC/pull/948 </a:t>
            </a:r>
            <a:endParaRPr lang="en-US" dirty="0">
              <a:ea typeface="Microsoft YaHei" panose="020B0503020204020204" pitchFamily="34" charset="-122"/>
            </a:endParaRPr>
          </a:p>
          <a:p>
            <a:pPr>
              <a:lnSpc>
                <a:spcPct val="100000"/>
              </a:lnSpc>
            </a:pPr>
            <a:r>
              <a:rPr lang="en-US" altLang="zh-CN" dirty="0">
                <a:ea typeface="Microsoft YaHei" panose="020B0503020204020204" pitchFamily="34" charset="-122"/>
              </a:rPr>
              <a:t>Open-sourced</a:t>
            </a:r>
            <a:r>
              <a:rPr lang="zh-CN" altLang="en-US" dirty="0">
                <a:ea typeface="Microsoft YaHei" panose="020B0503020204020204" pitchFamily="34" charset="-122"/>
              </a:rPr>
              <a:t> </a:t>
            </a:r>
            <a:r>
              <a:rPr lang="en-US" altLang="zh-CN" dirty="0">
                <a:ea typeface="Microsoft YaHei" panose="020B0503020204020204" pitchFamily="34" charset="-122"/>
              </a:rPr>
              <a:t>at</a:t>
            </a:r>
          </a:p>
          <a:p>
            <a:pPr lvl="1">
              <a:lnSpc>
                <a:spcPct val="100000"/>
              </a:lnSpc>
            </a:pPr>
            <a:r>
              <a:rPr lang="en-US" dirty="0">
                <a:ea typeface="Microsoft YaHei" panose="020B0503020204020204" pitchFamily="34" charset="-122"/>
                <a:hlinkClick r:id="rId5"/>
              </a:rPr>
              <a:t>github.com/sngroup-xmu/ddpv-public</a:t>
            </a:r>
            <a:r>
              <a:rPr lang="zh-CN" altLang="en-US" dirty="0">
                <a:ea typeface="Microsoft YaHei" panose="020B0503020204020204" pitchFamily="34" charset="-122"/>
              </a:rPr>
              <a:t> </a:t>
            </a: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8F907E7D-5C74-C24B-8B24-863DC2036CBD}"/>
              </a:ext>
            </a:extLst>
          </p:cNvPr>
          <p:cNvSpPr>
            <a:spLocks noGrp="1"/>
          </p:cNvSpPr>
          <p:nvPr>
            <p:ph type="sldNum" sz="quarter" idx="12"/>
          </p:nvPr>
        </p:nvSpPr>
        <p:spPr/>
        <p:txBody>
          <a:bodyPr/>
          <a:lstStyle/>
          <a:p>
            <a:fld id="{1083CBEB-A62C-7547-B7F6-B847810FF90F}" type="slidenum">
              <a:rPr lang="en-US" smtClean="0"/>
              <a:t>13</a:t>
            </a:fld>
            <a:endParaRPr lang="en-US"/>
          </a:p>
        </p:txBody>
      </p:sp>
    </p:spTree>
    <p:extLst>
      <p:ext uri="{BB962C8B-B14F-4D97-AF65-F5344CB8AC3E}">
        <p14:creationId xmlns:p14="http://schemas.microsoft.com/office/powerpoint/2010/main" val="314721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ED89-E0B1-B142-A059-1A8C9E3AA60E}"/>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Functionality</a:t>
            </a:r>
            <a:r>
              <a:rPr lang="zh-CN" altLang="en-US" dirty="0"/>
              <a:t> </a:t>
            </a:r>
            <a:r>
              <a:rPr lang="en-US" altLang="zh-CN" dirty="0"/>
              <a:t>Demonstration</a:t>
            </a:r>
            <a:endParaRPr lang="en-US" dirty="0"/>
          </a:p>
        </p:txBody>
      </p:sp>
      <p:sp>
        <p:nvSpPr>
          <p:cNvPr id="3" name="Content Placeholder 2">
            <a:extLst>
              <a:ext uri="{FF2B5EF4-FFF2-40B4-BE49-F238E27FC236}">
                <a16:creationId xmlns:a16="http://schemas.microsoft.com/office/drawing/2014/main" id="{D9B764FC-4935-A644-9CD6-2E1B2D5E2742}"/>
              </a:ext>
            </a:extLst>
          </p:cNvPr>
          <p:cNvSpPr>
            <a:spLocks noGrp="1"/>
          </p:cNvSpPr>
          <p:nvPr>
            <p:ph idx="1"/>
          </p:nvPr>
        </p:nvSpPr>
        <p:spPr/>
        <p:txBody>
          <a:bodyPr/>
          <a:lstStyle/>
          <a:p>
            <a:r>
              <a:rPr lang="en-US" altLang="zh-CN" dirty="0"/>
              <a:t>6-switch</a:t>
            </a:r>
            <a:r>
              <a:rPr lang="zh-CN" altLang="en-US" dirty="0"/>
              <a:t> </a:t>
            </a:r>
            <a:r>
              <a:rPr lang="en-US" altLang="zh-CN" dirty="0"/>
              <a:t>testbed:</a:t>
            </a:r>
            <a:r>
              <a:rPr lang="zh-CN" altLang="en-US" dirty="0"/>
              <a:t> </a:t>
            </a:r>
            <a:r>
              <a:rPr lang="en-US" altLang="zh-CN" dirty="0"/>
              <a:t>4</a:t>
            </a:r>
            <a:r>
              <a:rPr lang="zh-CN" altLang="en-US" dirty="0"/>
              <a:t> </a:t>
            </a:r>
            <a:r>
              <a:rPr lang="en-US" altLang="zh-CN" dirty="0"/>
              <a:t>Mellanox,</a:t>
            </a:r>
            <a:r>
              <a:rPr lang="zh-CN" altLang="en-US" dirty="0"/>
              <a:t> </a:t>
            </a:r>
            <a:r>
              <a:rPr lang="en-US" altLang="zh-CN" dirty="0"/>
              <a:t>1</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Demo</a:t>
            </a:r>
            <a:r>
              <a:rPr lang="zh-CN" altLang="en-US" dirty="0"/>
              <a:t> </a:t>
            </a:r>
            <a:r>
              <a:rPr lang="en-US" altLang="zh-CN" dirty="0"/>
              <a:t>scenarios:</a:t>
            </a:r>
          </a:p>
          <a:p>
            <a:pPr lvl="1"/>
            <a:r>
              <a:rPr lang="en-US" altLang="zh-CN" dirty="0"/>
              <a:t>Waypoint</a:t>
            </a:r>
            <a:r>
              <a:rPr lang="zh-CN" altLang="en-US" dirty="0"/>
              <a:t> </a:t>
            </a:r>
            <a:r>
              <a:rPr lang="en-US" altLang="zh-CN" dirty="0"/>
              <a:t>reachability</a:t>
            </a:r>
          </a:p>
          <a:p>
            <a:pPr lvl="1"/>
            <a:r>
              <a:rPr lang="en-US" altLang="zh-CN" dirty="0"/>
              <a:t>Multicast</a:t>
            </a:r>
          </a:p>
          <a:p>
            <a:pPr lvl="1"/>
            <a:r>
              <a:rPr lang="en-US" altLang="zh-CN" dirty="0"/>
              <a:t>Anycast</a:t>
            </a:r>
          </a:p>
          <a:p>
            <a:pPr lvl="1"/>
            <a:r>
              <a:rPr lang="en-US" altLang="zh-CN" dirty="0"/>
              <a:t>Different-ingress</a:t>
            </a:r>
            <a:r>
              <a:rPr lang="zh-CN" altLang="en-US" dirty="0"/>
              <a:t> </a:t>
            </a:r>
            <a:r>
              <a:rPr lang="en-US" altLang="zh-CN" dirty="0"/>
              <a:t>consistent</a:t>
            </a:r>
            <a:r>
              <a:rPr lang="zh-CN" altLang="en-US" dirty="0"/>
              <a:t> </a:t>
            </a:r>
            <a:r>
              <a:rPr lang="en-US" altLang="zh-CN" dirty="0"/>
              <a:t>reachability</a:t>
            </a:r>
          </a:p>
          <a:p>
            <a:pPr lvl="1"/>
            <a:r>
              <a:rPr lang="en-US" altLang="zh-CN" dirty="0"/>
              <a:t>All-shortest-path</a:t>
            </a:r>
            <a:r>
              <a:rPr lang="zh-CN" altLang="en-US" dirty="0"/>
              <a:t> </a:t>
            </a:r>
            <a:r>
              <a:rPr lang="en-US" altLang="zh-CN" dirty="0"/>
              <a:t>availability</a:t>
            </a:r>
          </a:p>
          <a:p>
            <a:r>
              <a:rPr lang="en-US" altLang="zh-CN" dirty="0"/>
              <a:t>Video/interactive</a:t>
            </a:r>
            <a:r>
              <a:rPr lang="zh-CN" altLang="en-US" dirty="0"/>
              <a:t> </a:t>
            </a:r>
            <a:r>
              <a:rPr lang="en-US" altLang="zh-CN" dirty="0"/>
              <a:t>demos:</a:t>
            </a:r>
            <a:r>
              <a:rPr lang="zh-CN" altLang="en-US" dirty="0"/>
              <a:t> </a:t>
            </a:r>
            <a:r>
              <a:rPr lang="en-US" altLang="zh-CN" dirty="0">
                <a:hlinkClick r:id="rId3"/>
              </a:rPr>
              <a:t>distributeddpvdemo.tech</a:t>
            </a:r>
            <a:r>
              <a:rPr lang="zh-CN" altLang="en-US" dirty="0"/>
              <a:t> </a:t>
            </a:r>
            <a:endParaRPr lang="en-US" altLang="zh-CN" dirty="0"/>
          </a:p>
        </p:txBody>
      </p:sp>
      <p:sp>
        <p:nvSpPr>
          <p:cNvPr id="4" name="Slide Number Placeholder 3">
            <a:extLst>
              <a:ext uri="{FF2B5EF4-FFF2-40B4-BE49-F238E27FC236}">
                <a16:creationId xmlns:a16="http://schemas.microsoft.com/office/drawing/2014/main" id="{F25CCC87-27E3-0142-B2F6-263C89A32B82}"/>
              </a:ext>
            </a:extLst>
          </p:cNvPr>
          <p:cNvSpPr>
            <a:spLocks noGrp="1"/>
          </p:cNvSpPr>
          <p:nvPr>
            <p:ph type="sldNum" sz="quarter" idx="12"/>
          </p:nvPr>
        </p:nvSpPr>
        <p:spPr/>
        <p:txBody>
          <a:bodyPr/>
          <a:lstStyle/>
          <a:p>
            <a:fld id="{1083CBEB-A62C-7547-B7F6-B847810FF90F}" type="slidenum">
              <a:rPr lang="en-US" smtClean="0"/>
              <a:t>14</a:t>
            </a:fld>
            <a:endParaRPr lang="en-US"/>
          </a:p>
        </p:txBody>
      </p:sp>
      <p:grpSp>
        <p:nvGrpSpPr>
          <p:cNvPr id="44" name="Group 43">
            <a:extLst>
              <a:ext uri="{FF2B5EF4-FFF2-40B4-BE49-F238E27FC236}">
                <a16:creationId xmlns:a16="http://schemas.microsoft.com/office/drawing/2014/main" id="{BC0A4D40-71BC-724F-BD88-6A9A59925817}"/>
              </a:ext>
            </a:extLst>
          </p:cNvPr>
          <p:cNvGrpSpPr/>
          <p:nvPr/>
        </p:nvGrpSpPr>
        <p:grpSpPr>
          <a:xfrm>
            <a:off x="5618088" y="2660073"/>
            <a:ext cx="5985024" cy="1651489"/>
            <a:chOff x="139065" y="3653620"/>
            <a:chExt cx="8207731" cy="2526741"/>
          </a:xfrm>
        </p:grpSpPr>
        <p:grpSp>
          <p:nvGrpSpPr>
            <p:cNvPr id="45" name="Group 44">
              <a:extLst>
                <a:ext uri="{FF2B5EF4-FFF2-40B4-BE49-F238E27FC236}">
                  <a16:creationId xmlns:a16="http://schemas.microsoft.com/office/drawing/2014/main" id="{BC916CA2-B33E-E54D-B4D1-9FEDC290F805}"/>
                </a:ext>
              </a:extLst>
            </p:cNvPr>
            <p:cNvGrpSpPr/>
            <p:nvPr/>
          </p:nvGrpSpPr>
          <p:grpSpPr>
            <a:xfrm>
              <a:off x="139065" y="3997291"/>
              <a:ext cx="7593173" cy="1823070"/>
              <a:chOff x="787250" y="2643053"/>
              <a:chExt cx="7593173" cy="1823070"/>
            </a:xfrm>
          </p:grpSpPr>
          <p:cxnSp>
            <p:nvCxnSpPr>
              <p:cNvPr id="52" name="Straight Connector 51">
                <a:extLst>
                  <a:ext uri="{FF2B5EF4-FFF2-40B4-BE49-F238E27FC236}">
                    <a16:creationId xmlns:a16="http://schemas.microsoft.com/office/drawing/2014/main" id="{363523C1-8863-5F46-8106-C4A04688A5FC}"/>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0E6D91-DB2A-2541-9623-0729096C86B2}"/>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59A569-11A9-B943-B042-FFF097578D52}"/>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59DB3B-F88F-AE4D-ADFE-BA6528A006B4}"/>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1F3658-3CD8-2442-B270-8672D8314F9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00AB192-348F-FF4D-B5BA-98E8757880D5}"/>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DFD51F-6178-8F44-8B27-6F37C144F22D}"/>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B20EF4-53AF-E245-A3D4-66947E39A4B2}"/>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B565824-F50D-E145-A14E-F064D2120DF6}"/>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9520FB3E-F253-DE4F-A7E7-E27DA046152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47" name="Rectangle 46">
              <a:extLst>
                <a:ext uri="{FF2B5EF4-FFF2-40B4-BE49-F238E27FC236}">
                  <a16:creationId xmlns:a16="http://schemas.microsoft.com/office/drawing/2014/main" id="{B0A659EE-2002-6448-A286-507D9A3AEC5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48" name="Rectangle 47">
              <a:extLst>
                <a:ext uri="{FF2B5EF4-FFF2-40B4-BE49-F238E27FC236}">
                  <a16:creationId xmlns:a16="http://schemas.microsoft.com/office/drawing/2014/main" id="{C21DF410-7731-FB47-81BC-14D898D7519A}"/>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49" name="Rectangle 48">
              <a:extLst>
                <a:ext uri="{FF2B5EF4-FFF2-40B4-BE49-F238E27FC236}">
                  <a16:creationId xmlns:a16="http://schemas.microsoft.com/office/drawing/2014/main" id="{919B5CC3-2408-854B-9673-EA22BDCAE8CB}"/>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50" name="Rectangle 49">
              <a:extLst>
                <a:ext uri="{FF2B5EF4-FFF2-40B4-BE49-F238E27FC236}">
                  <a16:creationId xmlns:a16="http://schemas.microsoft.com/office/drawing/2014/main" id="{3E8D92E8-394F-4749-8F50-785765636C89}"/>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51" name="Rectangle 50">
              <a:extLst>
                <a:ext uri="{FF2B5EF4-FFF2-40B4-BE49-F238E27FC236}">
                  <a16:creationId xmlns:a16="http://schemas.microsoft.com/office/drawing/2014/main" id="{0B5FA827-5AFA-9A45-B21D-4ED3FD088A1B}"/>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140566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00C1-0278-014D-8B8D-EB0132B9876A}"/>
              </a:ext>
            </a:extLst>
          </p:cNvPr>
          <p:cNvSpPr>
            <a:spLocks noGrp="1"/>
          </p:cNvSpPr>
          <p:nvPr>
            <p:ph type="title"/>
          </p:nvPr>
        </p:nvSpPr>
        <p:spPr/>
        <p:txBody>
          <a:bodyPr/>
          <a:lstStyle/>
          <a:p>
            <a:r>
              <a:rPr lang="en-US" altLang="zh-CN" dirty="0"/>
              <a:t>Experiment</a:t>
            </a:r>
            <a:r>
              <a:rPr lang="zh-CN" altLang="en-US" dirty="0"/>
              <a:t> </a:t>
            </a:r>
            <a:r>
              <a:rPr lang="en-US" altLang="zh-CN" dirty="0"/>
              <a:t>2:</a:t>
            </a:r>
            <a:r>
              <a:rPr lang="zh-CN" altLang="en-US" dirty="0"/>
              <a:t> </a:t>
            </a:r>
            <a:r>
              <a:rPr lang="en-US" altLang="zh-CN" dirty="0"/>
              <a:t>Verifying</a:t>
            </a:r>
            <a:r>
              <a:rPr lang="zh-CN" altLang="en-US" dirty="0"/>
              <a:t> </a:t>
            </a:r>
            <a:r>
              <a:rPr lang="en-US" altLang="zh-CN" dirty="0"/>
              <a:t>Internet2</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6D617F-F13F-274B-821B-DAC719657532}"/>
                  </a:ext>
                </a:extLst>
              </p:cNvPr>
              <p:cNvSpPr>
                <a:spLocks noGrp="1"/>
              </p:cNvSpPr>
              <p:nvPr>
                <p:ph idx="1"/>
              </p:nvPr>
            </p:nvSpPr>
            <p:spPr>
              <a:xfrm>
                <a:off x="838199" y="1825625"/>
                <a:ext cx="11164747" cy="4351338"/>
              </a:xfrm>
            </p:spPr>
            <p:txBody>
              <a:bodyPr>
                <a:normAutofit/>
              </a:bodyPr>
              <a:lstStyle/>
              <a:p>
                <a:r>
                  <a:rPr lang="en-US" altLang="zh-CN" dirty="0"/>
                  <a:t>9-switch</a:t>
                </a:r>
                <a:r>
                  <a:rPr lang="zh-CN" altLang="en-US" dirty="0"/>
                  <a:t> </a:t>
                </a:r>
                <a:r>
                  <a:rPr lang="en-US" altLang="zh-CN" dirty="0"/>
                  <a:t>testbed</a:t>
                </a:r>
                <a:r>
                  <a:rPr lang="zh-CN" altLang="en-US" dirty="0"/>
                  <a:t> </a:t>
                </a:r>
                <a:r>
                  <a:rPr lang="en-US" altLang="zh-CN" dirty="0"/>
                  <a:t>with</a:t>
                </a:r>
                <a:r>
                  <a:rPr lang="zh-CN" altLang="en-US" dirty="0"/>
                  <a:t> </a:t>
                </a:r>
                <a:r>
                  <a:rPr lang="en-US" altLang="zh-CN" dirty="0"/>
                  <a:t>Internet2</a:t>
                </a:r>
                <a:r>
                  <a:rPr lang="zh-CN" altLang="en-US" dirty="0"/>
                  <a:t> </a:t>
                </a:r>
                <a:r>
                  <a:rPr lang="en-US" altLang="zh-CN" dirty="0"/>
                  <a:t>topology:</a:t>
                </a:r>
                <a:r>
                  <a:rPr lang="zh-CN" altLang="en-US" dirty="0"/>
                  <a:t> </a:t>
                </a:r>
                <a:r>
                  <a:rPr lang="en-US" altLang="zh-CN" dirty="0"/>
                  <a:t>4</a:t>
                </a:r>
                <a:r>
                  <a:rPr lang="zh-CN" altLang="en-US" dirty="0"/>
                  <a:t> </a:t>
                </a:r>
                <a:r>
                  <a:rPr lang="en-US" altLang="zh-CN" dirty="0"/>
                  <a:t>Mellanox,</a:t>
                </a:r>
                <a:r>
                  <a:rPr lang="zh-CN" altLang="en-US" dirty="0"/>
                  <a:t> </a:t>
                </a:r>
                <a:r>
                  <a:rPr lang="en-US" altLang="zh-CN" dirty="0"/>
                  <a:t>4</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Inject</a:t>
                </a:r>
                <a:r>
                  <a:rPr lang="zh-CN" altLang="en-US" dirty="0"/>
                  <a:t> </a:t>
                </a:r>
                <a:r>
                  <a:rPr lang="en-US" altLang="zh-CN" dirty="0"/>
                  <a:t>propagation</a:t>
                </a:r>
                <a:r>
                  <a:rPr lang="zh-CN" altLang="en-US" dirty="0"/>
                  <a:t> </a:t>
                </a:r>
                <a:r>
                  <a:rPr lang="en-US" altLang="zh-CN" dirty="0"/>
                  <a:t>latency</a:t>
                </a:r>
                <a:r>
                  <a:rPr lang="zh-CN" altLang="en-US" dirty="0"/>
                  <a:t> </a:t>
                </a:r>
                <a:r>
                  <a:rPr lang="en-US" altLang="zh-CN" dirty="0"/>
                  <a:t>among</a:t>
                </a:r>
                <a:r>
                  <a:rPr lang="zh-CN" altLang="en-US" dirty="0"/>
                  <a:t> </a:t>
                </a:r>
                <a:r>
                  <a:rPr lang="en-US" altLang="zh-CN" dirty="0"/>
                  <a:t>switches</a:t>
                </a:r>
                <a:r>
                  <a:rPr lang="zh-CN" altLang="en-US" dirty="0"/>
                  <a:t> </a:t>
                </a:r>
                <a:r>
                  <a:rPr lang="en-US" altLang="zh-CN" dirty="0"/>
                  <a:t>based</a:t>
                </a:r>
                <a:r>
                  <a:rPr lang="zh-CN" altLang="en-US" dirty="0"/>
                  <a:t> </a:t>
                </a:r>
                <a:r>
                  <a:rPr lang="en-US" altLang="zh-CN" dirty="0"/>
                  <a:t>on</a:t>
                </a:r>
                <a:r>
                  <a:rPr lang="zh-CN" altLang="en-US" dirty="0"/>
                  <a:t> </a:t>
                </a:r>
                <a:r>
                  <a:rPr lang="en-US" altLang="zh-CN" dirty="0"/>
                  <a:t>device</a:t>
                </a:r>
                <a:r>
                  <a:rPr lang="zh-CN" altLang="en-US" dirty="0"/>
                  <a:t> </a:t>
                </a:r>
                <a:r>
                  <a:rPr lang="en-US" altLang="zh-CN" dirty="0"/>
                  <a:t>location</a:t>
                </a:r>
                <a:r>
                  <a:rPr lang="zh-CN" altLang="en-US" dirty="0"/>
                  <a:t> </a:t>
                </a:r>
                <a:r>
                  <a:rPr lang="en-US" altLang="zh-CN" dirty="0"/>
                  <a:t>in</a:t>
                </a:r>
                <a:r>
                  <a:rPr lang="zh-CN" altLang="en-US" dirty="0"/>
                  <a:t> </a:t>
                </a:r>
                <a:r>
                  <a:rPr lang="en-US" altLang="zh-CN" dirty="0"/>
                  <a:t>topology</a:t>
                </a:r>
              </a:p>
              <a:p>
                <a:r>
                  <a:rPr lang="en-US" dirty="0"/>
                  <a:t>P</a:t>
                </a:r>
                <a:r>
                  <a:rPr lang="en-US" altLang="zh-CN" dirty="0"/>
                  <a:t>ublic</a:t>
                </a:r>
                <a:r>
                  <a:rPr lang="zh-CN" altLang="en-US" dirty="0"/>
                  <a:t> </a:t>
                </a:r>
                <a:r>
                  <a:rPr lang="en-US" altLang="zh-CN" dirty="0"/>
                  <a:t>Internet2</a:t>
                </a:r>
                <a:r>
                  <a:rPr lang="zh-CN" altLang="en-US" dirty="0"/>
                  <a:t> </a:t>
                </a:r>
                <a:r>
                  <a:rPr lang="en-US" altLang="zh-CN" dirty="0"/>
                  <a:t>data</a:t>
                </a:r>
                <a:r>
                  <a:rPr lang="zh-CN" altLang="en-US" dirty="0"/>
                  <a:t> </a:t>
                </a:r>
                <a:r>
                  <a:rPr lang="en-US" altLang="zh-CN" dirty="0"/>
                  <a:t>plane</a:t>
                </a:r>
                <a:r>
                  <a:rPr lang="zh-CN" altLang="en-US" dirty="0"/>
                  <a:t> </a:t>
                </a:r>
                <a:r>
                  <a:rPr lang="en-US" altLang="zh-CN" dirty="0"/>
                  <a:t>dataset</a:t>
                </a:r>
              </a:p>
              <a:p>
                <a:r>
                  <a:rPr lang="en-US" altLang="zh-CN" b="1" dirty="0"/>
                  <a:t>Snapshot,</a:t>
                </a:r>
                <a:r>
                  <a:rPr lang="zh-CN" altLang="en-US" b="1" dirty="0"/>
                  <a:t> </a:t>
                </a:r>
                <a:r>
                  <a:rPr lang="en-US" altLang="zh-CN" b="1" dirty="0"/>
                  <a:t>all-rule</a:t>
                </a:r>
                <a:r>
                  <a:rPr lang="zh-CN" altLang="en-US" b="1" dirty="0"/>
                  <a:t> </a:t>
                </a:r>
                <a:r>
                  <a:rPr lang="en-US" altLang="zh-CN" b="1" dirty="0"/>
                  <a:t>verification</a:t>
                </a:r>
                <a:r>
                  <a:rPr lang="en-US" altLang="zh-CN" dirty="0"/>
                  <a:t>:</a:t>
                </a:r>
                <a:r>
                  <a:rPr lang="zh-CN" altLang="en-US" dirty="0"/>
                  <a:t> </a:t>
                </a:r>
                <a:r>
                  <a:rPr lang="en-US" altLang="zh-CN" dirty="0"/>
                  <a:t>finish</a:t>
                </a:r>
                <a:r>
                  <a:rPr lang="zh-CN" altLang="en-US" dirty="0"/>
                  <a:t> </a:t>
                </a:r>
                <a:r>
                  <a:rPr lang="en-US" altLang="zh-CN" dirty="0"/>
                  <a:t>verifying</a:t>
                </a:r>
                <a:r>
                  <a:rPr lang="zh-CN" altLang="en-US" dirty="0"/>
                  <a:t> </a:t>
                </a:r>
                <a:r>
                  <a:rPr lang="en-US" altLang="zh-CN" dirty="0"/>
                  <a:t>all-pair</a:t>
                </a:r>
                <a:r>
                  <a:rPr lang="zh-CN" altLang="en-US" dirty="0"/>
                  <a:t> </a:t>
                </a:r>
                <a:r>
                  <a:rPr lang="en-US" altLang="zh-CN" dirty="0"/>
                  <a:t>loop-free,</a:t>
                </a:r>
                <a:r>
                  <a:rPr lang="zh-CN" altLang="en-US" dirty="0"/>
                  <a:t> </a:t>
                </a:r>
                <a:r>
                  <a:rPr lang="en-US" altLang="zh-CN" dirty="0"/>
                  <a:t>blackhole-free,</a:t>
                </a:r>
                <a:r>
                  <a:rPr lang="zh-CN" altLang="en-US" dirty="0"/>
                  <a:t> </a:t>
                </a:r>
                <a14:m>
                  <m:oMath xmlns:m="http://schemas.openxmlformats.org/officeDocument/2006/math">
                    <m:r>
                      <a:rPr lang="zh-CN" altLang="en-US" i="1" smtClean="0">
                        <a:latin typeface="Cambria Math" panose="02040503050406030204" pitchFamily="18" charset="0"/>
                      </a:rPr>
                      <m:t>≤</m:t>
                    </m:r>
                  </m:oMath>
                </a14:m>
                <a:r>
                  <a:rPr lang="en-US" altLang="zh-CN" dirty="0"/>
                  <a:t>(x+2)-hop</a:t>
                </a:r>
                <a:r>
                  <a:rPr lang="zh-CN" altLang="en-US" dirty="0"/>
                  <a:t> </a:t>
                </a:r>
                <a:r>
                  <a:rPr lang="en-US" altLang="zh-CN" dirty="0"/>
                  <a:t>reachability</a:t>
                </a:r>
                <a:r>
                  <a:rPr lang="zh-CN" altLang="en-US" dirty="0"/>
                  <a:t> </a:t>
                </a:r>
                <a:r>
                  <a:rPr lang="en-US" altLang="zh-CN" dirty="0"/>
                  <a:t>in</a:t>
                </a:r>
                <a:r>
                  <a:rPr lang="zh-CN" altLang="en-US" dirty="0"/>
                  <a:t> </a:t>
                </a:r>
                <a:r>
                  <a:rPr lang="en-US" altLang="zh-CN" dirty="0"/>
                  <a:t>0.99</a:t>
                </a:r>
                <a:r>
                  <a:rPr lang="zh-CN" altLang="en-US" dirty="0"/>
                  <a:t> </a:t>
                </a:r>
                <a:r>
                  <a:rPr lang="en-US" altLang="zh-CN" dirty="0"/>
                  <a:t>second</a:t>
                </a:r>
              </a:p>
              <a:p>
                <a:r>
                  <a:rPr lang="en-US" altLang="zh-CN" dirty="0"/>
                  <a:t>10,000</a:t>
                </a:r>
                <a:r>
                  <a:rPr lang="zh-CN" altLang="en-US" dirty="0"/>
                  <a:t> </a:t>
                </a:r>
                <a:r>
                  <a:rPr lang="en-US" altLang="zh-CN" dirty="0"/>
                  <a:t>incremental,</a:t>
                </a:r>
                <a:r>
                  <a:rPr lang="zh-CN" altLang="en-US" dirty="0"/>
                  <a:t> </a:t>
                </a:r>
                <a:r>
                  <a:rPr lang="en-US" altLang="zh-CN" b="1" dirty="0"/>
                  <a:t>per-rule-update</a:t>
                </a:r>
                <a:r>
                  <a:rPr lang="zh-CN" altLang="en-US" b="1" dirty="0"/>
                  <a:t> </a:t>
                </a:r>
                <a:r>
                  <a:rPr lang="en-US" altLang="zh-CN" b="1" dirty="0"/>
                  <a:t>verification</a:t>
                </a:r>
                <a:r>
                  <a:rPr lang="en-US" altLang="zh-CN" dirty="0"/>
                  <a:t>:</a:t>
                </a:r>
                <a:r>
                  <a:rPr lang="zh-CN" altLang="en-US" dirty="0"/>
                  <a:t> </a:t>
                </a:r>
                <a:r>
                  <a:rPr lang="en-US" altLang="zh-CN" dirty="0"/>
                  <a:t>80%</a:t>
                </a:r>
                <a:r>
                  <a:rPr lang="zh-CN" altLang="en-US" dirty="0"/>
                  <a:t> </a:t>
                </a:r>
                <a:r>
                  <a:rPr lang="en-US" altLang="zh-CN" dirty="0"/>
                  <a:t>finish</a:t>
                </a:r>
                <a:r>
                  <a:rPr lang="zh-CN" altLang="en-US" dirty="0"/>
                  <a:t> </a:t>
                </a:r>
                <a:r>
                  <a:rPr lang="en-US" altLang="zh-CN" dirty="0"/>
                  <a:t>in</a:t>
                </a:r>
                <a:r>
                  <a:rPr lang="zh-CN" altLang="en-US" dirty="0"/>
                  <a:t> </a:t>
                </a:r>
                <a14:m>
                  <m:oMath xmlns:m="http://schemas.openxmlformats.org/officeDocument/2006/math">
                    <m:r>
                      <a:rPr lang="zh-CN" altLang="en-US" i="1">
                        <a:latin typeface="Cambria Math" panose="02040503050406030204" pitchFamily="18" charset="0"/>
                      </a:rPr>
                      <m:t>≤ </m:t>
                    </m:r>
                  </m:oMath>
                </a14:m>
                <a:r>
                  <a:rPr lang="en-US" altLang="zh-CN" dirty="0"/>
                  <a:t>5.42</a:t>
                </a:r>
                <a:r>
                  <a:rPr lang="zh-CN" altLang="en-US" dirty="0"/>
                  <a:t> </a:t>
                </a:r>
                <a:r>
                  <a:rPr lang="en-US" altLang="zh-CN" dirty="0" err="1"/>
                  <a:t>ms</a:t>
                </a:r>
                <a:endParaRPr lang="en-US" dirty="0"/>
              </a:p>
            </p:txBody>
          </p:sp>
        </mc:Choice>
        <mc:Fallback>
          <p:sp>
            <p:nvSpPr>
              <p:cNvPr id="3" name="Content Placeholder 2">
                <a:extLst>
                  <a:ext uri="{FF2B5EF4-FFF2-40B4-BE49-F238E27FC236}">
                    <a16:creationId xmlns:a16="http://schemas.microsoft.com/office/drawing/2014/main" id="{876D617F-F13F-274B-821B-DAC719657532}"/>
                  </a:ext>
                </a:extLst>
              </p:cNvPr>
              <p:cNvSpPr>
                <a:spLocks noGrp="1" noRot="1" noChangeAspect="1" noMove="1" noResize="1" noEditPoints="1" noAdjustHandles="1" noChangeArrowheads="1" noChangeShapeType="1" noTextEdit="1"/>
              </p:cNvSpPr>
              <p:nvPr>
                <p:ph idx="1"/>
              </p:nvPr>
            </p:nvSpPr>
            <p:spPr>
              <a:xfrm>
                <a:off x="838199" y="1825625"/>
                <a:ext cx="11164747" cy="4351338"/>
              </a:xfrm>
              <a:blipFill>
                <a:blip r:embed="rId3"/>
                <a:stretch>
                  <a:fillRect l="-909"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A6ADEC-EA7E-E349-972A-D78FBC6B6603}"/>
              </a:ext>
            </a:extLst>
          </p:cNvPr>
          <p:cNvSpPr>
            <a:spLocks noGrp="1"/>
          </p:cNvSpPr>
          <p:nvPr>
            <p:ph type="sldNum" sz="quarter" idx="12"/>
          </p:nvPr>
        </p:nvSpPr>
        <p:spPr/>
        <p:txBody>
          <a:bodyPr/>
          <a:lstStyle/>
          <a:p>
            <a:fld id="{1083CBEB-A62C-7547-B7F6-B847810FF90F}" type="slidenum">
              <a:rPr lang="en-US" smtClean="0"/>
              <a:t>15</a:t>
            </a:fld>
            <a:endParaRPr lang="en-US"/>
          </a:p>
        </p:txBody>
      </p:sp>
    </p:spTree>
    <p:extLst>
      <p:ext uri="{BB962C8B-B14F-4D97-AF65-F5344CB8AC3E}">
        <p14:creationId xmlns:p14="http://schemas.microsoft.com/office/powerpoint/2010/main" val="9469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FF-F89D-274F-AFEF-69B9AB830455}"/>
              </a:ext>
            </a:extLst>
          </p:cNvPr>
          <p:cNvSpPr>
            <a:spLocks noGrp="1"/>
          </p:cNvSpPr>
          <p:nvPr>
            <p:ph type="title"/>
          </p:nvPr>
        </p:nvSpPr>
        <p:spPr/>
        <p:txBody>
          <a:bodyPr/>
          <a:lstStyle/>
          <a:p>
            <a:r>
              <a:rPr lang="en-US" altLang="zh-CN" dirty="0"/>
              <a:t>Experiment</a:t>
            </a:r>
            <a:r>
              <a:rPr lang="zh-CN" altLang="en-US" dirty="0"/>
              <a:t> </a:t>
            </a:r>
            <a:r>
              <a:rPr lang="en-US" altLang="zh-CN" dirty="0"/>
              <a:t>3:</a:t>
            </a:r>
            <a:r>
              <a:rPr lang="zh-CN" altLang="en-US" dirty="0"/>
              <a:t> </a:t>
            </a:r>
            <a:r>
              <a:rPr lang="en-US" altLang="zh-CN" dirty="0"/>
              <a:t>Large-Scale</a:t>
            </a:r>
            <a:r>
              <a:rPr lang="zh-CN" altLang="en-US" dirty="0"/>
              <a:t> </a:t>
            </a:r>
            <a:r>
              <a:rPr lang="en-US" altLang="zh-CN" dirty="0"/>
              <a:t>Simulations</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8DF2ED94-BA1A-1045-B01D-351985F326F5}"/>
              </a:ext>
            </a:extLst>
          </p:cNvPr>
          <p:cNvSpPr>
            <a:spLocks noGrp="1"/>
          </p:cNvSpPr>
          <p:nvPr>
            <p:ph idx="1"/>
          </p:nvPr>
        </p:nvSpPr>
        <p:spPr>
          <a:xfrm>
            <a:off x="389908" y="2005012"/>
            <a:ext cx="5526974" cy="4351338"/>
          </a:xfrm>
        </p:spPr>
        <p:txBody>
          <a:bodyPr/>
          <a:lstStyle/>
          <a:p>
            <a:r>
              <a:rPr lang="en-US" altLang="zh-CN" dirty="0">
                <a:ea typeface="Microsoft YaHei" panose="020B0503020204020204" pitchFamily="34" charset="-122"/>
              </a:rPr>
              <a:t>13</a:t>
            </a:r>
            <a:r>
              <a:rPr lang="zh-CN" altLang="en-US" dirty="0">
                <a:ea typeface="Microsoft YaHei" panose="020B0503020204020204" pitchFamily="34" charset="-122"/>
              </a:rPr>
              <a:t> </a:t>
            </a:r>
            <a:r>
              <a:rPr lang="en-US" altLang="zh-CN" dirty="0">
                <a:ea typeface="Microsoft YaHei" panose="020B0503020204020204" pitchFamily="34" charset="-122"/>
              </a:rPr>
              <a:t>datasets</a:t>
            </a:r>
            <a:r>
              <a:rPr lang="zh-CN" altLang="en-US" dirty="0">
                <a:ea typeface="Microsoft YaHei" panose="020B0503020204020204" pitchFamily="34" charset="-122"/>
              </a:rPr>
              <a:t> </a:t>
            </a:r>
            <a:r>
              <a:rPr lang="en-US" altLang="zh-CN" dirty="0">
                <a:ea typeface="Microsoft YaHei" panose="020B0503020204020204" pitchFamily="34" charset="-122"/>
              </a:rPr>
              <a:t>spanning</a:t>
            </a:r>
            <a:r>
              <a:rPr lang="zh-CN" altLang="en-US" dirty="0">
                <a:ea typeface="Microsoft YaHei" panose="020B0503020204020204" pitchFamily="34" charset="-122"/>
              </a:rPr>
              <a:t> </a:t>
            </a:r>
            <a:r>
              <a:rPr lang="en-US" altLang="zh-CN" dirty="0">
                <a:ea typeface="Microsoft YaHei" panose="020B0503020204020204" pitchFamily="34" charset="-122"/>
              </a:rPr>
              <a:t>campus</a:t>
            </a:r>
            <a:r>
              <a:rPr lang="zh-CN" altLang="en-US" dirty="0">
                <a:ea typeface="Microsoft YaHei" panose="020B0503020204020204" pitchFamily="34" charset="-122"/>
              </a:rPr>
              <a:t> </a:t>
            </a:r>
            <a:r>
              <a:rPr lang="en-US" altLang="zh-CN" dirty="0">
                <a:ea typeface="Microsoft YaHei" panose="020B0503020204020204" pitchFamily="34" charset="-122"/>
              </a:rPr>
              <a:t>networks,</a:t>
            </a:r>
            <a:r>
              <a:rPr lang="zh-CN" altLang="en-US" dirty="0">
                <a:ea typeface="Microsoft YaHei" panose="020B0503020204020204" pitchFamily="34" charset="-122"/>
              </a:rPr>
              <a:t> </a:t>
            </a:r>
            <a:r>
              <a:rPr lang="en-US" altLang="zh-CN" dirty="0">
                <a:ea typeface="Microsoft YaHei" panose="020B0503020204020204" pitchFamily="34" charset="-122"/>
              </a:rPr>
              <a:t>WAN</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DCN</a:t>
            </a:r>
            <a:endParaRPr lang="en-US" altLang="ja-JP" dirty="0">
              <a:ea typeface="Microsoft YaHei" panose="020B0503020204020204" pitchFamily="34" charset="-122"/>
            </a:endParaRPr>
          </a:p>
          <a:p>
            <a:r>
              <a:rPr lang="en-US" altLang="zh-CN" dirty="0">
                <a:ea typeface="Microsoft YaHei" panose="020B0503020204020204" pitchFamily="34" charset="-122"/>
              </a:rPr>
              <a:t>Compare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5</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endParaRPr lang="en-US" altLang="zh-CN" dirty="0">
              <a:ea typeface="Microsoft YaHei" panose="020B0503020204020204" pitchFamily="34" charset="-122"/>
            </a:endParaRPr>
          </a:p>
          <a:p>
            <a:pPr lvl="1"/>
            <a:r>
              <a:rPr lang="en-US" altLang="ja-JP" dirty="0" err="1">
                <a:ea typeface="Microsoft YaHei" panose="020B0503020204020204" pitchFamily="34" charset="-122"/>
              </a:rPr>
              <a:t>V</a:t>
            </a:r>
            <a:r>
              <a:rPr lang="en-US" altLang="zh-CN" dirty="0" err="1">
                <a:ea typeface="Microsoft YaHei" panose="020B0503020204020204" pitchFamily="34" charset="-122"/>
              </a:rPr>
              <a:t>eriflow</a:t>
            </a:r>
            <a:r>
              <a:rPr lang="zh-CN" altLang="en-US" dirty="0">
                <a:ea typeface="Microsoft YaHei" panose="020B0503020204020204" pitchFamily="34" charset="-122"/>
              </a:rPr>
              <a:t> </a:t>
            </a:r>
            <a:r>
              <a:rPr lang="en-US" altLang="zh-CN" dirty="0">
                <a:ea typeface="Microsoft YaHei" panose="020B0503020204020204" pitchFamily="34" charset="-122"/>
              </a:rPr>
              <a:t>[NSDI'13]</a:t>
            </a:r>
          </a:p>
          <a:p>
            <a:pPr lvl="1"/>
            <a:r>
              <a:rPr lang="en-US" altLang="zh-CN" dirty="0">
                <a:ea typeface="Microsoft YaHei" panose="020B0503020204020204" pitchFamily="34" charset="-122"/>
              </a:rPr>
              <a:t>Delta-net</a:t>
            </a:r>
            <a:r>
              <a:rPr lang="zh-CN" altLang="en-US" dirty="0">
                <a:ea typeface="Microsoft YaHei" panose="020B0503020204020204" pitchFamily="34" charset="-122"/>
              </a:rPr>
              <a:t> </a:t>
            </a:r>
            <a:r>
              <a:rPr lang="en-US" altLang="zh-CN" dirty="0">
                <a:ea typeface="Microsoft YaHei" panose="020B0503020204020204" pitchFamily="34" charset="-122"/>
              </a:rPr>
              <a:t>[NSDI'17]</a:t>
            </a:r>
          </a:p>
          <a:p>
            <a:pPr lvl="1"/>
            <a:r>
              <a:rPr lang="en-US" altLang="zh-CN" dirty="0">
                <a:ea typeface="Microsoft YaHei" panose="020B0503020204020204" pitchFamily="34" charset="-122"/>
              </a:rPr>
              <a:t>AP</a:t>
            </a:r>
            <a:r>
              <a:rPr lang="zh-CN" altLang="en-US" dirty="0">
                <a:ea typeface="Microsoft YaHei" panose="020B0503020204020204" pitchFamily="34" charset="-122"/>
              </a:rPr>
              <a:t> </a:t>
            </a:r>
            <a:r>
              <a:rPr lang="en-US" altLang="zh-CN" dirty="0">
                <a:ea typeface="Microsoft YaHei" panose="020B0503020204020204" pitchFamily="34" charset="-122"/>
              </a:rPr>
              <a:t>[ICNP'13]</a:t>
            </a:r>
          </a:p>
          <a:p>
            <a:pPr lvl="1"/>
            <a:r>
              <a:rPr lang="en-US" altLang="zh-CN" dirty="0" err="1">
                <a:ea typeface="Microsoft YaHei" panose="020B0503020204020204" pitchFamily="34" charset="-122"/>
              </a:rPr>
              <a:t>APKeep</a:t>
            </a:r>
            <a:r>
              <a:rPr lang="zh-CN" altLang="en-US" dirty="0">
                <a:ea typeface="Microsoft YaHei" panose="020B0503020204020204" pitchFamily="34" charset="-122"/>
              </a:rPr>
              <a:t> </a:t>
            </a:r>
            <a:r>
              <a:rPr lang="en-US" altLang="zh-CN" dirty="0">
                <a:ea typeface="Microsoft YaHei" panose="020B0503020204020204" pitchFamily="34" charset="-122"/>
              </a:rPr>
              <a:t>[NSDI'20]</a:t>
            </a:r>
          </a:p>
          <a:p>
            <a:pPr lvl="1"/>
            <a:r>
              <a:rPr lang="en-US" altLang="zh-CN" dirty="0">
                <a:ea typeface="Microsoft YaHei" panose="020B0503020204020204" pitchFamily="34" charset="-122"/>
              </a:rPr>
              <a:t>Flash</a:t>
            </a:r>
            <a:r>
              <a:rPr lang="zh-CN" altLang="en-US" dirty="0">
                <a:ea typeface="Microsoft YaHei" panose="020B0503020204020204" pitchFamily="34" charset="-122"/>
              </a:rPr>
              <a:t> </a:t>
            </a:r>
            <a:r>
              <a:rPr lang="en-US" altLang="zh-CN" dirty="0">
                <a:ea typeface="Microsoft YaHei" panose="020B0503020204020204" pitchFamily="34" charset="-122"/>
              </a:rPr>
              <a:t>[SIGCOMM'22]</a:t>
            </a:r>
          </a:p>
        </p:txBody>
      </p:sp>
      <p:sp>
        <p:nvSpPr>
          <p:cNvPr id="4" name="Slide Number Placeholder 3">
            <a:extLst>
              <a:ext uri="{FF2B5EF4-FFF2-40B4-BE49-F238E27FC236}">
                <a16:creationId xmlns:a16="http://schemas.microsoft.com/office/drawing/2014/main" id="{CDC89703-67CC-6D49-99A4-2E31568DBA96}"/>
              </a:ext>
            </a:extLst>
          </p:cNvPr>
          <p:cNvSpPr>
            <a:spLocks noGrp="1"/>
          </p:cNvSpPr>
          <p:nvPr>
            <p:ph type="sldNum" sz="quarter" idx="12"/>
          </p:nvPr>
        </p:nvSpPr>
        <p:spPr/>
        <p:txBody>
          <a:bodyPr/>
          <a:lstStyle/>
          <a:p>
            <a:fld id="{1083CBEB-A62C-7547-B7F6-B847810FF90F}" type="slidenum">
              <a:rPr lang="en-US" smtClean="0"/>
              <a:t>16</a:t>
            </a:fld>
            <a:endParaRPr lang="en-US"/>
          </a:p>
        </p:txBody>
      </p:sp>
      <p:pic>
        <p:nvPicPr>
          <p:cNvPr id="6" name="Picture 5">
            <a:extLst>
              <a:ext uri="{FF2B5EF4-FFF2-40B4-BE49-F238E27FC236}">
                <a16:creationId xmlns:a16="http://schemas.microsoft.com/office/drawing/2014/main" id="{C6372567-3894-7549-BD03-64A640DC2049}"/>
              </a:ext>
            </a:extLst>
          </p:cNvPr>
          <p:cNvPicPr>
            <a:picLocks noChangeAspect="1"/>
          </p:cNvPicPr>
          <p:nvPr/>
        </p:nvPicPr>
        <p:blipFill>
          <a:blip r:embed="rId3"/>
          <a:stretch>
            <a:fillRect/>
          </a:stretch>
        </p:blipFill>
        <p:spPr>
          <a:xfrm>
            <a:off x="5818908" y="1825625"/>
            <a:ext cx="6012114" cy="4000584"/>
          </a:xfrm>
          <a:prstGeom prst="rect">
            <a:avLst/>
          </a:prstGeom>
        </p:spPr>
      </p:pic>
      <p:sp>
        <p:nvSpPr>
          <p:cNvPr id="5" name="Rectangle 4">
            <a:extLst>
              <a:ext uri="{FF2B5EF4-FFF2-40B4-BE49-F238E27FC236}">
                <a16:creationId xmlns:a16="http://schemas.microsoft.com/office/drawing/2014/main" id="{27F5ADAC-8062-134E-AED0-2C86C367D061}"/>
              </a:ext>
            </a:extLst>
          </p:cNvPr>
          <p:cNvSpPr/>
          <p:nvPr/>
        </p:nvSpPr>
        <p:spPr>
          <a:xfrm>
            <a:off x="7933038" y="5449330"/>
            <a:ext cx="1087394" cy="284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47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D51F5D9-D882-0D40-A743-A4C59993027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Microsoft YaHei" panose="020B0503020204020204" pitchFamily="34" charset="-122"/>
              </a:rPr>
              <a:t>Tulkun</a:t>
            </a:r>
            <a:r>
              <a:rPr lang="en-US" altLang="zh-CN" dirty="0">
                <a:ea typeface="Microsoft YaHei" panose="020B0503020204020204" pitchFamily="34" charset="-122"/>
              </a:rPr>
              <a:t> is substantially faster than all tools in comparison, and can verify a </a:t>
            </a:r>
            <a:r>
              <a:rPr lang="en-US" altLang="zh-CN" dirty="0">
                <a:solidFill>
                  <a:srgbClr val="FF0000"/>
                </a:solidFill>
                <a:ea typeface="Microsoft YaHei" panose="020B0503020204020204" pitchFamily="34" charset="-122"/>
              </a:rPr>
              <a:t>6000-device DCN </a:t>
            </a:r>
            <a:r>
              <a:rPr lang="en-US" altLang="zh-CN" dirty="0">
                <a:ea typeface="Microsoft YaHei" panose="020B0503020204020204" pitchFamily="34" charset="-122"/>
              </a:rPr>
              <a:t>in </a:t>
            </a:r>
            <a:r>
              <a:rPr lang="en-US" altLang="zh-CN" dirty="0">
                <a:solidFill>
                  <a:srgbClr val="FF0000"/>
                </a:solidFill>
                <a:ea typeface="Microsoft YaHei" panose="020B0503020204020204" pitchFamily="34" charset="-122"/>
              </a:rPr>
              <a:t>40.45</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seconds</a:t>
            </a:r>
            <a:endParaRPr lang="en-US" dirty="0">
              <a:solidFill>
                <a:srgbClr val="FF0000"/>
              </a:solidFill>
              <a:ea typeface="Microsoft YaHei" panose="020B0503020204020204" pitchFamily="34" charset="-122"/>
            </a:endParaRPr>
          </a:p>
        </p:txBody>
      </p:sp>
      <p:sp>
        <p:nvSpPr>
          <p:cNvPr id="2" name="Title 1">
            <a:extLst>
              <a:ext uri="{FF2B5EF4-FFF2-40B4-BE49-F238E27FC236}">
                <a16:creationId xmlns:a16="http://schemas.microsoft.com/office/drawing/2014/main" id="{6FF62B2F-D436-AF41-AF36-424093DB8A58}"/>
              </a:ext>
            </a:extLst>
          </p:cNvPr>
          <p:cNvSpPr>
            <a:spLocks noGrp="1"/>
          </p:cNvSpPr>
          <p:nvPr>
            <p:ph type="title"/>
          </p:nvPr>
        </p:nvSpPr>
        <p:spPr/>
        <p:txBody>
          <a:bodyPr/>
          <a:lstStyle/>
          <a:p>
            <a:r>
              <a:rPr lang="en-US" dirty="0"/>
              <a:t>Si</a:t>
            </a:r>
            <a:r>
              <a:rPr lang="en-US" altLang="zh-CN" dirty="0"/>
              <a:t>mulation:</a:t>
            </a:r>
            <a:r>
              <a:rPr lang="zh-CN" altLang="en-US" dirty="0"/>
              <a:t> </a:t>
            </a:r>
            <a:r>
              <a:rPr lang="en-US" altLang="zh-CN" dirty="0"/>
              <a:t>Snapshot</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06F8AFD1-C662-7C45-B98F-7915DCFFC343}"/>
              </a:ext>
            </a:extLst>
          </p:cNvPr>
          <p:cNvSpPr>
            <a:spLocks noGrp="1"/>
          </p:cNvSpPr>
          <p:nvPr>
            <p:ph type="sldNum" sz="quarter" idx="12"/>
          </p:nvPr>
        </p:nvSpPr>
        <p:spPr/>
        <p:txBody>
          <a:bodyPr/>
          <a:lstStyle/>
          <a:p>
            <a:fld id="{1083CBEB-A62C-7547-B7F6-B847810FF90F}" type="slidenum">
              <a:rPr lang="en-US" smtClean="0"/>
              <a:t>17</a:t>
            </a:fld>
            <a:endParaRPr lang="en-US"/>
          </a:p>
        </p:txBody>
      </p:sp>
      <p:pic>
        <p:nvPicPr>
          <p:cNvPr id="9" name="Content Placeholder 8">
            <a:extLst>
              <a:ext uri="{FF2B5EF4-FFF2-40B4-BE49-F238E27FC236}">
                <a16:creationId xmlns:a16="http://schemas.microsoft.com/office/drawing/2014/main" id="{B5E57EA7-BAA0-6C49-80D0-779310896013}"/>
              </a:ext>
            </a:extLst>
          </p:cNvPr>
          <p:cNvPicPr>
            <a:picLocks noGrp="1" noChangeAspect="1"/>
          </p:cNvPicPr>
          <p:nvPr>
            <p:ph idx="1"/>
          </p:nvPr>
        </p:nvPicPr>
        <p:blipFill>
          <a:blip r:embed="rId3"/>
          <a:stretch>
            <a:fillRect/>
          </a:stretch>
        </p:blipFill>
        <p:spPr>
          <a:xfrm>
            <a:off x="736600" y="2679955"/>
            <a:ext cx="10633105" cy="3764164"/>
          </a:xfrm>
        </p:spPr>
      </p:pic>
      <p:sp>
        <p:nvSpPr>
          <p:cNvPr id="10" name="Oval 9">
            <a:extLst>
              <a:ext uri="{FF2B5EF4-FFF2-40B4-BE49-F238E27FC236}">
                <a16:creationId xmlns:a16="http://schemas.microsoft.com/office/drawing/2014/main" id="{881F99E2-1B12-754D-9AC7-9ADB1C8158FD}"/>
              </a:ext>
            </a:extLst>
          </p:cNvPr>
          <p:cNvSpPr/>
          <p:nvPr/>
        </p:nvSpPr>
        <p:spPr>
          <a:xfrm>
            <a:off x="10627662" y="5421086"/>
            <a:ext cx="914400" cy="75587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44B-38C5-404A-BDAD-459C2BFEE024}"/>
              </a:ext>
            </a:extLst>
          </p:cNvPr>
          <p:cNvSpPr>
            <a:spLocks noGrp="1"/>
          </p:cNvSpPr>
          <p:nvPr>
            <p:ph type="title"/>
          </p:nvPr>
        </p:nvSpPr>
        <p:spPr/>
        <p:txBody>
          <a:bodyPr/>
          <a:lstStyle/>
          <a:p>
            <a:r>
              <a:rPr lang="en-US" altLang="zh-CN" dirty="0"/>
              <a:t>Simulation:</a:t>
            </a:r>
            <a:r>
              <a:rPr lang="zh-CN" altLang="en-US" dirty="0"/>
              <a:t> </a:t>
            </a:r>
            <a:r>
              <a:rPr lang="en-US" altLang="zh-CN" dirty="0"/>
              <a:t>10,000</a:t>
            </a:r>
            <a:r>
              <a:rPr lang="zh-CN" altLang="en-US" dirty="0"/>
              <a:t> </a:t>
            </a:r>
            <a:r>
              <a:rPr lang="en-US" altLang="zh-CN" dirty="0"/>
              <a:t>Incremental</a:t>
            </a:r>
            <a:r>
              <a:rPr lang="zh-CN" altLang="en-US" dirty="0"/>
              <a:t> </a:t>
            </a:r>
            <a:r>
              <a:rPr lang="en-US" altLang="zh-CN" dirty="0"/>
              <a:t>Per-Rule-Update</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A365FF3A-A864-7043-B7C7-EAE248C4E89C}"/>
              </a:ext>
            </a:extLst>
          </p:cNvPr>
          <p:cNvSpPr>
            <a:spLocks noGrp="1"/>
          </p:cNvSpPr>
          <p:nvPr>
            <p:ph type="sldNum" sz="quarter" idx="12"/>
          </p:nvPr>
        </p:nvSpPr>
        <p:spPr/>
        <p:txBody>
          <a:bodyPr/>
          <a:lstStyle/>
          <a:p>
            <a:fld id="{1083CBEB-A62C-7547-B7F6-B847810FF90F}" type="slidenum">
              <a:rPr lang="en-US" smtClean="0"/>
              <a:t>18</a:t>
            </a:fld>
            <a:endParaRPr lang="en-US"/>
          </a:p>
        </p:txBody>
      </p:sp>
      <p:pic>
        <p:nvPicPr>
          <p:cNvPr id="6" name="Picture 5">
            <a:extLst>
              <a:ext uri="{FF2B5EF4-FFF2-40B4-BE49-F238E27FC236}">
                <a16:creationId xmlns:a16="http://schemas.microsoft.com/office/drawing/2014/main" id="{E1C1B31E-65E0-ED40-89F6-612EDAB3C857}"/>
              </a:ext>
            </a:extLst>
          </p:cNvPr>
          <p:cNvPicPr>
            <a:picLocks noChangeAspect="1"/>
          </p:cNvPicPr>
          <p:nvPr/>
        </p:nvPicPr>
        <p:blipFill>
          <a:blip r:embed="rId3"/>
          <a:stretch>
            <a:fillRect/>
          </a:stretch>
        </p:blipFill>
        <p:spPr>
          <a:xfrm>
            <a:off x="651329" y="2708408"/>
            <a:ext cx="10011230" cy="2043581"/>
          </a:xfrm>
          <a:prstGeom prst="rect">
            <a:avLst/>
          </a:prstGeom>
        </p:spPr>
      </p:pic>
      <p:pic>
        <p:nvPicPr>
          <p:cNvPr id="8" name="Picture 7">
            <a:extLst>
              <a:ext uri="{FF2B5EF4-FFF2-40B4-BE49-F238E27FC236}">
                <a16:creationId xmlns:a16="http://schemas.microsoft.com/office/drawing/2014/main" id="{253B9D8E-A517-554D-919F-6B1685EFD34B}"/>
              </a:ext>
            </a:extLst>
          </p:cNvPr>
          <p:cNvPicPr>
            <a:picLocks noChangeAspect="1"/>
          </p:cNvPicPr>
          <p:nvPr/>
        </p:nvPicPr>
        <p:blipFill>
          <a:blip r:embed="rId4"/>
          <a:stretch>
            <a:fillRect/>
          </a:stretch>
        </p:blipFill>
        <p:spPr>
          <a:xfrm>
            <a:off x="651328" y="4556599"/>
            <a:ext cx="10011230" cy="2299380"/>
          </a:xfrm>
          <a:prstGeom prst="rect">
            <a:avLst/>
          </a:prstGeom>
        </p:spPr>
      </p:pic>
      <p:sp>
        <p:nvSpPr>
          <p:cNvPr id="9" name="Oval 8">
            <a:extLst>
              <a:ext uri="{FF2B5EF4-FFF2-40B4-BE49-F238E27FC236}">
                <a16:creationId xmlns:a16="http://schemas.microsoft.com/office/drawing/2014/main" id="{901DFBC0-540B-7A42-A80E-D3C87E7E2419}"/>
              </a:ext>
            </a:extLst>
          </p:cNvPr>
          <p:cNvSpPr/>
          <p:nvPr/>
        </p:nvSpPr>
        <p:spPr>
          <a:xfrm>
            <a:off x="4980214" y="3049980"/>
            <a:ext cx="685800" cy="28083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521167-BCE5-DC44-A470-840D2CAF036D}"/>
              </a:ext>
            </a:extLst>
          </p:cNvPr>
          <p:cNvSpPr/>
          <p:nvPr/>
        </p:nvSpPr>
        <p:spPr>
          <a:xfrm>
            <a:off x="9563263" y="5896134"/>
            <a:ext cx="1033982" cy="32571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5D1BEF13-430B-E54A-B252-38B63D3CB561}"/>
              </a:ext>
            </a:extLst>
          </p:cNvPr>
          <p:cNvSpPr txBox="1">
            <a:spLocks/>
          </p:cNvSpPr>
          <p:nvPr/>
        </p:nvSpPr>
        <p:spPr>
          <a:xfrm>
            <a:off x="838199" y="1825625"/>
            <a:ext cx="10918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verifies</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at</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least</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73%</a:t>
            </a:r>
            <a:r>
              <a:rPr lang="zh-CN" altLang="en-US" dirty="0">
                <a:solidFill>
                  <a:srgbClr val="FF0000"/>
                </a:solidFill>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rule</a:t>
            </a:r>
            <a:r>
              <a:rPr lang="zh-CN" altLang="en-US" dirty="0">
                <a:ea typeface="Microsoft YaHei" panose="020B0503020204020204" pitchFamily="34" charset="-122"/>
              </a:rPr>
              <a:t> </a:t>
            </a:r>
            <a:r>
              <a:rPr lang="en-US" altLang="zh-CN" dirty="0">
                <a:ea typeface="Microsoft YaHei" panose="020B0503020204020204" pitchFamily="34" charset="-122"/>
              </a:rPr>
              <a:t>updates</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less</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than</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10</a:t>
            </a:r>
            <a:r>
              <a:rPr lang="zh-CN" altLang="en-US" dirty="0">
                <a:solidFill>
                  <a:srgbClr val="FF0000"/>
                </a:solidFill>
                <a:ea typeface="Microsoft YaHei" panose="020B0503020204020204" pitchFamily="34" charset="-122"/>
              </a:rPr>
              <a:t> </a:t>
            </a:r>
            <a:r>
              <a:rPr lang="en-US" altLang="zh-CN" dirty="0" err="1">
                <a:solidFill>
                  <a:srgbClr val="FF0000"/>
                </a:solidFill>
                <a:ea typeface="Microsoft YaHei" panose="020B0503020204020204" pitchFamily="34" charset="-122"/>
              </a:rPr>
              <a:t>ms</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up</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2355x</a:t>
            </a:r>
            <a:r>
              <a:rPr lang="zh-CN" altLang="en-US" dirty="0">
                <a:ea typeface="Microsoft YaHei" panose="020B0503020204020204" pitchFamily="34" charset="-122"/>
              </a:rPr>
              <a:t> </a:t>
            </a:r>
            <a:r>
              <a:rPr lang="en-US" altLang="zh-CN" dirty="0">
                <a:ea typeface="Microsoft YaHei" panose="020B0503020204020204" pitchFamily="34" charset="-122"/>
              </a:rPr>
              <a:t>faster</a:t>
            </a:r>
            <a:r>
              <a:rPr lang="zh-CN" altLang="en-US" dirty="0">
                <a:ea typeface="Microsoft YaHei" panose="020B0503020204020204" pitchFamily="34" charset="-122"/>
              </a:rPr>
              <a:t> </a:t>
            </a:r>
            <a:r>
              <a:rPr lang="en-US" altLang="zh-CN" dirty="0">
                <a:ea typeface="Microsoft YaHei" panose="020B0503020204020204" pitchFamily="34" charset="-122"/>
              </a:rPr>
              <a:t>than</a:t>
            </a:r>
            <a:r>
              <a:rPr lang="zh-CN" altLang="en-US" dirty="0">
                <a:ea typeface="Microsoft YaHei" panose="020B0503020204020204" pitchFamily="34" charset="-122"/>
              </a:rPr>
              <a:t> </a:t>
            </a:r>
            <a:r>
              <a:rPr lang="en-US" altLang="zh-CN" dirty="0">
                <a:ea typeface="Microsoft YaHei" panose="020B0503020204020204" pitchFamily="34" charset="-122"/>
              </a:rPr>
              <a:t>SOTA</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ea typeface="Microsoft YaHei" panose="020B0503020204020204" pitchFamily="34" charset="-122"/>
              </a:rPr>
              <a:t>80%</a:t>
            </a:r>
            <a:r>
              <a:rPr lang="zh-CN" altLang="en-US" dirty="0">
                <a:ea typeface="Microsoft YaHei" panose="020B0503020204020204" pitchFamily="34" charset="-122"/>
              </a:rPr>
              <a:t> </a:t>
            </a:r>
            <a:r>
              <a:rPr lang="en-US" altLang="zh-CN" dirty="0">
                <a:ea typeface="Microsoft YaHei" panose="020B0503020204020204" pitchFamily="34" charset="-122"/>
              </a:rPr>
              <a:t>quantile</a:t>
            </a:r>
            <a:endParaRPr lang="en-US" dirty="0">
              <a:ea typeface="Microsoft YaHei" panose="020B0503020204020204" pitchFamily="34" charset="-122"/>
            </a:endParaRPr>
          </a:p>
        </p:txBody>
      </p:sp>
    </p:spTree>
    <p:extLst>
      <p:ext uri="{BB962C8B-B14F-4D97-AF65-F5344CB8AC3E}">
        <p14:creationId xmlns:p14="http://schemas.microsoft.com/office/powerpoint/2010/main" val="38687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2506F9-9021-424F-AAC3-520BA473450F}"/>
              </a:ext>
            </a:extLst>
          </p:cNvPr>
          <p:cNvPicPr>
            <a:picLocks noChangeAspect="1"/>
          </p:cNvPicPr>
          <p:nvPr/>
        </p:nvPicPr>
        <p:blipFill>
          <a:blip r:embed="rId3"/>
          <a:stretch>
            <a:fillRect/>
          </a:stretch>
        </p:blipFill>
        <p:spPr>
          <a:xfrm>
            <a:off x="350985" y="3323515"/>
            <a:ext cx="3841200" cy="2160675"/>
          </a:xfrm>
          <a:prstGeom prst="rect">
            <a:avLst/>
          </a:prstGeom>
        </p:spPr>
      </p:pic>
      <p:pic>
        <p:nvPicPr>
          <p:cNvPr id="15" name="Picture 14">
            <a:extLst>
              <a:ext uri="{FF2B5EF4-FFF2-40B4-BE49-F238E27FC236}">
                <a16:creationId xmlns:a16="http://schemas.microsoft.com/office/drawing/2014/main" id="{22D9C45C-7079-684B-843D-09E9B877EA47}"/>
              </a:ext>
            </a:extLst>
          </p:cNvPr>
          <p:cNvPicPr>
            <a:picLocks noChangeAspect="1"/>
          </p:cNvPicPr>
          <p:nvPr/>
        </p:nvPicPr>
        <p:blipFill>
          <a:blip r:embed="rId4"/>
          <a:stretch>
            <a:fillRect/>
          </a:stretch>
        </p:blipFill>
        <p:spPr>
          <a:xfrm>
            <a:off x="7831626" y="3323515"/>
            <a:ext cx="3841200" cy="2160675"/>
          </a:xfrm>
          <a:prstGeom prst="rect">
            <a:avLst/>
          </a:prstGeom>
        </p:spPr>
      </p:pic>
      <p:pic>
        <p:nvPicPr>
          <p:cNvPr id="13" name="Picture 12">
            <a:extLst>
              <a:ext uri="{FF2B5EF4-FFF2-40B4-BE49-F238E27FC236}">
                <a16:creationId xmlns:a16="http://schemas.microsoft.com/office/drawing/2014/main" id="{06F9BEB8-C196-7443-A6D5-3549F35059EB}"/>
              </a:ext>
            </a:extLst>
          </p:cNvPr>
          <p:cNvPicPr>
            <a:picLocks noChangeAspect="1"/>
          </p:cNvPicPr>
          <p:nvPr/>
        </p:nvPicPr>
        <p:blipFill>
          <a:blip r:embed="rId5"/>
          <a:stretch>
            <a:fillRect/>
          </a:stretch>
        </p:blipFill>
        <p:spPr>
          <a:xfrm>
            <a:off x="4097841" y="3323515"/>
            <a:ext cx="3841200" cy="2160676"/>
          </a:xfrm>
          <a:prstGeom prst="rect">
            <a:avLst/>
          </a:prstGeom>
        </p:spPr>
      </p:pic>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19</a:t>
            </a:fld>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Initialization</a:t>
                </a:r>
                <a:r>
                  <a:rPr lang="zh-CN" altLang="en-US" dirty="0"/>
                  <a:t> </a:t>
                </a:r>
                <a:r>
                  <a:rPr lang="en-US" altLang="zh-CN" dirty="0"/>
                  <a:t>overhead</a:t>
                </a:r>
                <a:r>
                  <a:rPr lang="zh-CN" altLang="en-US" dirty="0"/>
                  <a:t> </a:t>
                </a:r>
                <a:r>
                  <a:rPr lang="en-US" altLang="zh-CN" dirty="0"/>
                  <a:t>(computing</a:t>
                </a:r>
                <a:r>
                  <a:rPr lang="zh-CN" altLang="en-US" dirty="0"/>
                  <a:t> </a:t>
                </a:r>
                <a:r>
                  <a:rPr lang="en-US" altLang="zh-CN" dirty="0"/>
                  <a:t>local</a:t>
                </a:r>
                <a:r>
                  <a:rPr lang="zh-CN" altLang="en-US" dirty="0"/>
                  <a:t> </a:t>
                </a:r>
                <a:r>
                  <a:rPr lang="en-US" altLang="zh-CN" dirty="0"/>
                  <a:t>equivalence</a:t>
                </a:r>
                <a:r>
                  <a:rPr lang="zh-CN" altLang="en-US" dirty="0"/>
                  <a:t> </a:t>
                </a:r>
                <a:r>
                  <a:rPr lang="en-US" altLang="zh-CN" dirty="0"/>
                  <a:t>classes)</a:t>
                </a:r>
              </a:p>
              <a:p>
                <a:pPr lvl="1"/>
                <a:r>
                  <a:rPr lang="en-US" altLang="zh-CN" dirty="0">
                    <a:ea typeface="Microsoft YaHei" panose="020B0503020204020204" pitchFamily="34" charset="-122"/>
                  </a:rPr>
                  <a:t>initialization</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1.75</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s</a:t>
                </a:r>
                <a:r>
                  <a:rPr lang="en-US" altLang="zh-CN" dirty="0">
                    <a:ea typeface="Microsoft YaHei" panose="020B0503020204020204" pitchFamily="34" charset="-122"/>
                  </a:rPr>
                  <a:t>, memory</a:t>
                </a:r>
                <a:r>
                  <a:rPr lang="zh-CN" altLang="en-US" dirty="0">
                    <a:ea typeface="Microsoft YaHei" panose="020B0503020204020204" pitchFamily="34" charset="-122"/>
                  </a:rPr>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19.6</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MB</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CPU</a:t>
                </a:r>
                <a:r>
                  <a:rPr lang="zh-CN" altLang="en-US" dirty="0">
                    <a:ea typeface="Microsoft YaHei" panose="020B0503020204020204" pitchFamily="34" charset="-122"/>
                  </a:rPr>
                  <a:t> </a:t>
                </a:r>
                <a:r>
                  <a:rPr lang="en-US" altLang="zh-CN" dirty="0">
                    <a:ea typeface="Microsoft YaHei" panose="020B0503020204020204" pitchFamily="34" charset="-122"/>
                  </a:rPr>
                  <a:t>load</a:t>
                </a:r>
                <a:r>
                  <a:rPr lang="zh-CN" altLang="en-US" dirty="0">
                    <a:ea typeface="Microsoft YaHei" panose="020B0503020204020204" pitchFamily="34" charset="-122"/>
                  </a:rPr>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0.48</a:t>
                </a:r>
                <a:r>
                  <a:rPr lang="zh-CN" altLang="en-US" dirty="0">
                    <a:ea typeface="Microsoft YaHei" panose="020B0503020204020204" pitchFamily="34" charset="-122"/>
                  </a:rPr>
                  <a:t> </a:t>
                </a:r>
                <a:endParaRPr lang="en-US" altLang="zh-CN" dirty="0">
                  <a:solidFill>
                    <a:srgbClr val="FF0000"/>
                  </a:solidFill>
                </a:endParaRPr>
              </a:p>
            </p:txBody>
          </p:sp>
        </mc:Choice>
        <mc:Fallback>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6"/>
                <a:stretch>
                  <a:fillRect l="-965"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895B4BD4-1A1F-9449-8FA1-D292A733BA4F}"/>
              </a:ext>
            </a:extLst>
          </p:cNvPr>
          <p:cNvSpPr/>
          <p:nvPr/>
        </p:nvSpPr>
        <p:spPr>
          <a:xfrm>
            <a:off x="3694668" y="4942703"/>
            <a:ext cx="402815" cy="30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1D56DE4-B933-BD44-98FB-2FE76EF27CB8}"/>
              </a:ext>
            </a:extLst>
          </p:cNvPr>
          <p:cNvSpPr/>
          <p:nvPr/>
        </p:nvSpPr>
        <p:spPr>
          <a:xfrm>
            <a:off x="7459025" y="4930346"/>
            <a:ext cx="402815" cy="30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1F03B4-3553-C648-A66A-6F30F029A4C9}"/>
              </a:ext>
            </a:extLst>
          </p:cNvPr>
          <p:cNvSpPr/>
          <p:nvPr/>
        </p:nvSpPr>
        <p:spPr>
          <a:xfrm>
            <a:off x="11186894" y="4926656"/>
            <a:ext cx="402815" cy="30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6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ED25-77D5-9B47-9459-CC0D98CDD9DB}"/>
              </a:ext>
            </a:extLst>
          </p:cNvPr>
          <p:cNvSpPr>
            <a:spLocks noGrp="1"/>
          </p:cNvSpPr>
          <p:nvPr>
            <p:ph type="title"/>
          </p:nvPr>
        </p:nvSpPr>
        <p:spPr>
          <a:xfrm>
            <a:off x="838199" y="365125"/>
            <a:ext cx="11240908" cy="1325563"/>
          </a:xfrm>
        </p:spPr>
        <p:txBody>
          <a:bodyPr>
            <a:normAutofit/>
          </a:bodyPr>
          <a:lstStyle/>
          <a:p>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r>
              <a:rPr lang="zh-CN" altLang="en-US" dirty="0">
                <a:ea typeface="Microsoft YaHei" panose="020B0503020204020204" pitchFamily="34" charset="-122"/>
              </a:rPr>
              <a:t> </a:t>
            </a:r>
            <a:r>
              <a:rPr lang="en-US" altLang="zh-CN" dirty="0">
                <a:ea typeface="Microsoft YaHei" panose="020B0503020204020204" pitchFamily="34" charset="-122"/>
              </a:rPr>
              <a:t>Powerful</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br>
              <a:rPr lang="en-US" altLang="zh-CN">
                <a:ea typeface="Microsoft YaHei" panose="020B0503020204020204" pitchFamily="34" charset="-122"/>
              </a:rPr>
            </a:br>
            <a:r>
              <a:rPr lang="en-US" altLang="zh-CN">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Check Network Forwarding</a:t>
            </a:r>
            <a:r>
              <a:rPr lang="zh-CN" altLang="en-US" dirty="0">
                <a:ea typeface="Microsoft YaHei" panose="020B0503020204020204" pitchFamily="34" charset="-122"/>
              </a:rPr>
              <a:t> </a:t>
            </a:r>
            <a:r>
              <a:rPr lang="en-US" altLang="zh-CN" dirty="0">
                <a:ea typeface="Microsoft YaHei" panose="020B0503020204020204" pitchFamily="34" charset="-122"/>
              </a:rPr>
              <a:t>Behaviors</a:t>
            </a:r>
            <a:endParaRPr lang="en-US" dirty="0"/>
          </a:p>
        </p:txBody>
      </p:sp>
      <p:sp>
        <p:nvSpPr>
          <p:cNvPr id="5" name="Slide Number Placeholder 4">
            <a:extLst>
              <a:ext uri="{FF2B5EF4-FFF2-40B4-BE49-F238E27FC236}">
                <a16:creationId xmlns:a16="http://schemas.microsoft.com/office/drawing/2014/main" id="{07F0E895-1947-114F-804D-F003B9308F1F}"/>
              </a:ext>
            </a:extLst>
          </p:cNvPr>
          <p:cNvSpPr>
            <a:spLocks noGrp="1"/>
          </p:cNvSpPr>
          <p:nvPr>
            <p:ph type="sldNum" sz="quarter" idx="12"/>
          </p:nvPr>
        </p:nvSpPr>
        <p:spPr/>
        <p:txBody>
          <a:bodyPr/>
          <a:lstStyle/>
          <a:p>
            <a:fld id="{1083CBEB-A62C-7547-B7F6-B847810FF90F}" type="slidenum">
              <a:rPr lang="en-US" smtClean="0"/>
              <a:t>2</a:t>
            </a:fld>
            <a:endParaRPr lang="en-US"/>
          </a:p>
        </p:txBody>
      </p:sp>
      <p:sp>
        <p:nvSpPr>
          <p:cNvPr id="7" name="TextBox 6">
            <a:extLst>
              <a:ext uri="{FF2B5EF4-FFF2-40B4-BE49-F238E27FC236}">
                <a16:creationId xmlns:a16="http://schemas.microsoft.com/office/drawing/2014/main" id="{B6043F44-E820-AD4E-81EA-BB34FB33D32C}"/>
              </a:ext>
            </a:extLst>
          </p:cNvPr>
          <p:cNvSpPr txBox="1"/>
          <p:nvPr/>
        </p:nvSpPr>
        <p:spPr>
          <a:xfrm>
            <a:off x="6995307" y="1984940"/>
            <a:ext cx="4399344" cy="1248117"/>
          </a:xfrm>
          <a:prstGeom prst="rect">
            <a:avLst/>
          </a:prstGeom>
          <a:noFill/>
        </p:spPr>
        <p:txBody>
          <a:bodyPr wrap="square" lIns="90000" rtlCol="0">
            <a:noAutofit/>
          </a:bodyPr>
          <a:lstStyle/>
          <a:p>
            <a:pPr algn="ctr"/>
            <a:r>
              <a:rPr lang="en-US" altLang="zh-CN" sz="2400" b="1" dirty="0"/>
              <a:t>Configuration</a:t>
            </a:r>
            <a:r>
              <a:rPr lang="zh-CN" altLang="en-US" sz="2400" b="1" dirty="0"/>
              <a:t> </a:t>
            </a:r>
            <a:r>
              <a:rPr lang="en-US" altLang="zh-CN" sz="2400" b="1" dirty="0"/>
              <a:t>verification</a:t>
            </a:r>
          </a:p>
          <a:p>
            <a:pPr algn="ctr"/>
            <a:r>
              <a:rPr lang="en-US" sz="2400" dirty="0"/>
              <a:t>Bat</a:t>
            </a:r>
            <a:r>
              <a:rPr lang="en-US" altLang="zh-CN" sz="2400" dirty="0"/>
              <a:t>fish</a:t>
            </a:r>
            <a:r>
              <a:rPr lang="zh-CN" altLang="en-US" sz="2400" dirty="0"/>
              <a:t> </a:t>
            </a:r>
            <a:r>
              <a:rPr lang="en-US" altLang="zh-CN" sz="2400" dirty="0"/>
              <a:t>[NSDI'15,</a:t>
            </a:r>
            <a:r>
              <a:rPr lang="zh-CN" altLang="en-US" sz="2400" dirty="0"/>
              <a:t> </a:t>
            </a:r>
            <a:r>
              <a:rPr lang="en-US" altLang="zh-CN" sz="2400" dirty="0"/>
              <a:t>SIGCOMM'23],</a:t>
            </a:r>
          </a:p>
          <a:p>
            <a:pPr algn="ctr"/>
            <a:r>
              <a:rPr lang="en-US" altLang="zh-CN" sz="2400" dirty="0"/>
              <a:t>Minesweeper</a:t>
            </a:r>
            <a:r>
              <a:rPr lang="zh-CN" altLang="en-US" sz="2400" dirty="0"/>
              <a:t> </a:t>
            </a:r>
            <a:r>
              <a:rPr lang="en-US" altLang="zh-CN" sz="2400" dirty="0"/>
              <a:t>[SIGCOMM'17],</a:t>
            </a:r>
            <a:r>
              <a:rPr lang="zh-CN" altLang="en-US" sz="2400" dirty="0"/>
              <a:t> </a:t>
            </a:r>
            <a:r>
              <a:rPr lang="en-US" altLang="zh-CN" sz="2400" dirty="0"/>
              <a:t>…</a:t>
            </a:r>
            <a:endParaRPr lang="en-US" sz="2400" dirty="0"/>
          </a:p>
        </p:txBody>
      </p:sp>
      <p:grpSp>
        <p:nvGrpSpPr>
          <p:cNvPr id="37" name="Group 36">
            <a:extLst>
              <a:ext uri="{FF2B5EF4-FFF2-40B4-BE49-F238E27FC236}">
                <a16:creationId xmlns:a16="http://schemas.microsoft.com/office/drawing/2014/main" id="{3FE202D4-8468-8B42-94DF-4F9C02250019}"/>
              </a:ext>
            </a:extLst>
          </p:cNvPr>
          <p:cNvGrpSpPr/>
          <p:nvPr/>
        </p:nvGrpSpPr>
        <p:grpSpPr>
          <a:xfrm>
            <a:off x="3959843" y="1984940"/>
            <a:ext cx="2492235" cy="1073898"/>
            <a:chOff x="1296362" y="1816619"/>
            <a:chExt cx="2492235" cy="1073898"/>
          </a:xfrm>
        </p:grpSpPr>
        <p:pic>
          <p:nvPicPr>
            <p:cNvPr id="9" name="Picture 8">
              <a:extLst>
                <a:ext uri="{FF2B5EF4-FFF2-40B4-BE49-F238E27FC236}">
                  <a16:creationId xmlns:a16="http://schemas.microsoft.com/office/drawing/2014/main" id="{5CD0716E-21E6-CF4A-BA70-E8E97F6BD30E}"/>
                </a:ext>
              </a:extLst>
            </p:cNvPr>
            <p:cNvPicPr>
              <a:picLocks noChangeAspect="1"/>
            </p:cNvPicPr>
            <p:nvPr/>
          </p:nvPicPr>
          <p:blipFill>
            <a:blip r:embed="rId3"/>
            <a:stretch>
              <a:fillRect/>
            </a:stretch>
          </p:blipFill>
          <p:spPr>
            <a:xfrm>
              <a:off x="1296362" y="2120616"/>
              <a:ext cx="769901" cy="769901"/>
            </a:xfrm>
            <a:prstGeom prst="rect">
              <a:avLst/>
            </a:prstGeom>
          </p:spPr>
        </p:pic>
        <p:pic>
          <p:nvPicPr>
            <p:cNvPr id="10" name="Picture 9">
              <a:extLst>
                <a:ext uri="{FF2B5EF4-FFF2-40B4-BE49-F238E27FC236}">
                  <a16:creationId xmlns:a16="http://schemas.microsoft.com/office/drawing/2014/main" id="{632C4145-9C4C-6142-90F2-394DCA32FFAC}"/>
                </a:ext>
              </a:extLst>
            </p:cNvPr>
            <p:cNvPicPr>
              <a:picLocks noChangeAspect="1"/>
            </p:cNvPicPr>
            <p:nvPr/>
          </p:nvPicPr>
          <p:blipFill>
            <a:blip r:embed="rId3"/>
            <a:stretch>
              <a:fillRect/>
            </a:stretch>
          </p:blipFill>
          <p:spPr>
            <a:xfrm>
              <a:off x="2194686" y="1816619"/>
              <a:ext cx="745895" cy="745895"/>
            </a:xfrm>
            <a:prstGeom prst="rect">
              <a:avLst/>
            </a:prstGeom>
          </p:spPr>
        </p:pic>
        <p:pic>
          <p:nvPicPr>
            <p:cNvPr id="11" name="Picture 10">
              <a:extLst>
                <a:ext uri="{FF2B5EF4-FFF2-40B4-BE49-F238E27FC236}">
                  <a16:creationId xmlns:a16="http://schemas.microsoft.com/office/drawing/2014/main" id="{D40D0082-8789-C047-8133-DAE49A0B1DF3}"/>
                </a:ext>
              </a:extLst>
            </p:cNvPr>
            <p:cNvPicPr>
              <a:picLocks noChangeAspect="1"/>
            </p:cNvPicPr>
            <p:nvPr/>
          </p:nvPicPr>
          <p:blipFill>
            <a:blip r:embed="rId3"/>
            <a:stretch>
              <a:fillRect/>
            </a:stretch>
          </p:blipFill>
          <p:spPr>
            <a:xfrm>
              <a:off x="3093010" y="2146800"/>
              <a:ext cx="695587" cy="695587"/>
            </a:xfrm>
            <a:prstGeom prst="rect">
              <a:avLst/>
            </a:prstGeom>
          </p:spPr>
        </p:pic>
      </p:grpSp>
      <p:grpSp>
        <p:nvGrpSpPr>
          <p:cNvPr id="36" name="Group 35">
            <a:extLst>
              <a:ext uri="{FF2B5EF4-FFF2-40B4-BE49-F238E27FC236}">
                <a16:creationId xmlns:a16="http://schemas.microsoft.com/office/drawing/2014/main" id="{BBF21DC3-CD2B-5B4B-BC75-40AD1A8AB253}"/>
              </a:ext>
            </a:extLst>
          </p:cNvPr>
          <p:cNvGrpSpPr/>
          <p:nvPr/>
        </p:nvGrpSpPr>
        <p:grpSpPr>
          <a:xfrm>
            <a:off x="963338" y="3621271"/>
            <a:ext cx="2299820" cy="938488"/>
            <a:chOff x="1459649" y="4944169"/>
            <a:chExt cx="2299820" cy="938488"/>
          </a:xfrm>
        </p:grpSpPr>
        <p:pic>
          <p:nvPicPr>
            <p:cNvPr id="12" name="Picture 11">
              <a:extLst>
                <a:ext uri="{FF2B5EF4-FFF2-40B4-BE49-F238E27FC236}">
                  <a16:creationId xmlns:a16="http://schemas.microsoft.com/office/drawing/2014/main" id="{2F5461B8-8102-9247-B27C-7F50ACA3B73F}"/>
                </a:ext>
              </a:extLst>
            </p:cNvPr>
            <p:cNvPicPr>
              <a:picLocks noChangeAspect="1"/>
            </p:cNvPicPr>
            <p:nvPr/>
          </p:nvPicPr>
          <p:blipFill>
            <a:blip r:embed="rId4"/>
            <a:stretch>
              <a:fillRect/>
            </a:stretch>
          </p:blipFill>
          <p:spPr>
            <a:xfrm>
              <a:off x="1459649" y="5560730"/>
              <a:ext cx="769901" cy="321927"/>
            </a:xfrm>
            <a:prstGeom prst="rect">
              <a:avLst/>
            </a:prstGeom>
          </p:spPr>
        </p:pic>
        <p:pic>
          <p:nvPicPr>
            <p:cNvPr id="13" name="Picture 12">
              <a:extLst>
                <a:ext uri="{FF2B5EF4-FFF2-40B4-BE49-F238E27FC236}">
                  <a16:creationId xmlns:a16="http://schemas.microsoft.com/office/drawing/2014/main" id="{937C6261-0F43-204B-9D6D-335CFF9601FD}"/>
                </a:ext>
              </a:extLst>
            </p:cNvPr>
            <p:cNvPicPr>
              <a:picLocks noChangeAspect="1"/>
            </p:cNvPicPr>
            <p:nvPr/>
          </p:nvPicPr>
          <p:blipFill>
            <a:blip r:embed="rId4"/>
            <a:stretch>
              <a:fillRect/>
            </a:stretch>
          </p:blipFill>
          <p:spPr>
            <a:xfrm>
              <a:off x="2219666" y="4944169"/>
              <a:ext cx="769901" cy="321927"/>
            </a:xfrm>
            <a:prstGeom prst="rect">
              <a:avLst/>
            </a:prstGeom>
          </p:spPr>
        </p:pic>
        <p:pic>
          <p:nvPicPr>
            <p:cNvPr id="14" name="Picture 13">
              <a:extLst>
                <a:ext uri="{FF2B5EF4-FFF2-40B4-BE49-F238E27FC236}">
                  <a16:creationId xmlns:a16="http://schemas.microsoft.com/office/drawing/2014/main" id="{BDC70442-D03D-F84C-94E9-252C25A573CD}"/>
                </a:ext>
              </a:extLst>
            </p:cNvPr>
            <p:cNvPicPr>
              <a:picLocks noChangeAspect="1"/>
            </p:cNvPicPr>
            <p:nvPr/>
          </p:nvPicPr>
          <p:blipFill>
            <a:blip r:embed="rId4"/>
            <a:stretch>
              <a:fillRect/>
            </a:stretch>
          </p:blipFill>
          <p:spPr>
            <a:xfrm>
              <a:off x="2989568" y="5494937"/>
              <a:ext cx="769901" cy="321927"/>
            </a:xfrm>
            <a:prstGeom prst="rect">
              <a:avLst/>
            </a:prstGeom>
          </p:spPr>
        </p:pic>
        <p:cxnSp>
          <p:nvCxnSpPr>
            <p:cNvPr id="16" name="Straight Connector 15">
              <a:extLst>
                <a:ext uri="{FF2B5EF4-FFF2-40B4-BE49-F238E27FC236}">
                  <a16:creationId xmlns:a16="http://schemas.microsoft.com/office/drawing/2014/main" id="{15FEC946-3DE5-CE4F-AA6E-AD20037BA2E8}"/>
                </a:ext>
              </a:extLst>
            </p:cNvPr>
            <p:cNvCxnSpPr>
              <a:cxnSpLocks/>
            </p:cNvCxnSpPr>
            <p:nvPr/>
          </p:nvCxnSpPr>
          <p:spPr>
            <a:xfrm flipV="1">
              <a:off x="1936322" y="5130394"/>
              <a:ext cx="413880" cy="510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8F97AF-2A33-6D41-9E9F-E2F65AD76881}"/>
                </a:ext>
              </a:extLst>
            </p:cNvPr>
            <p:cNvCxnSpPr>
              <a:cxnSpLocks/>
            </p:cNvCxnSpPr>
            <p:nvPr/>
          </p:nvCxnSpPr>
          <p:spPr>
            <a:xfrm flipH="1" flipV="1">
              <a:off x="2859626" y="5118431"/>
              <a:ext cx="390419" cy="4123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E3382-364C-6D4F-A42F-07634A032F19}"/>
                </a:ext>
              </a:extLst>
            </p:cNvPr>
            <p:cNvCxnSpPr>
              <a:cxnSpLocks/>
            </p:cNvCxnSpPr>
            <p:nvPr/>
          </p:nvCxnSpPr>
          <p:spPr>
            <a:xfrm flipV="1">
              <a:off x="2098920" y="5721693"/>
              <a:ext cx="97229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 name="Table 29">
            <a:extLst>
              <a:ext uri="{FF2B5EF4-FFF2-40B4-BE49-F238E27FC236}">
                <a16:creationId xmlns:a16="http://schemas.microsoft.com/office/drawing/2014/main" id="{53273EFD-CBC2-1A48-A68C-79EAA2AD8CFF}"/>
              </a:ext>
            </a:extLst>
          </p:cNvPr>
          <p:cNvGraphicFramePr>
            <a:graphicFrameLocks noGrp="1"/>
          </p:cNvGraphicFramePr>
          <p:nvPr>
            <p:extLst>
              <p:ext uri="{D42A27DB-BD31-4B8C-83A1-F6EECF244321}">
                <p14:modId xmlns:p14="http://schemas.microsoft.com/office/powerpoint/2010/main" val="3967194722"/>
              </p:ext>
            </p:extLst>
          </p:nvPr>
        </p:nvGraphicFramePr>
        <p:xfrm>
          <a:off x="4129992" y="34436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1" name="Table 30">
            <a:extLst>
              <a:ext uri="{FF2B5EF4-FFF2-40B4-BE49-F238E27FC236}">
                <a16:creationId xmlns:a16="http://schemas.microsoft.com/office/drawing/2014/main" id="{DFD1FF42-C179-174D-A951-2D2E40D066CA}"/>
              </a:ext>
            </a:extLst>
          </p:cNvPr>
          <p:cNvGraphicFramePr>
            <a:graphicFrameLocks noGrp="1"/>
          </p:cNvGraphicFramePr>
          <p:nvPr>
            <p:extLst>
              <p:ext uri="{D42A27DB-BD31-4B8C-83A1-F6EECF244321}">
                <p14:modId xmlns:p14="http://schemas.microsoft.com/office/powerpoint/2010/main" val="3390153682"/>
              </p:ext>
            </p:extLst>
          </p:nvPr>
        </p:nvGraphicFramePr>
        <p:xfrm>
          <a:off x="4282392" y="35960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2" name="Table 31">
            <a:extLst>
              <a:ext uri="{FF2B5EF4-FFF2-40B4-BE49-F238E27FC236}">
                <a16:creationId xmlns:a16="http://schemas.microsoft.com/office/drawing/2014/main" id="{E93A6B85-334E-534A-96FB-7752223BBA09}"/>
              </a:ext>
            </a:extLst>
          </p:cNvPr>
          <p:cNvGraphicFramePr>
            <a:graphicFrameLocks noGrp="1"/>
          </p:cNvGraphicFramePr>
          <p:nvPr>
            <p:extLst>
              <p:ext uri="{D42A27DB-BD31-4B8C-83A1-F6EECF244321}">
                <p14:modId xmlns:p14="http://schemas.microsoft.com/office/powerpoint/2010/main" val="1731297068"/>
              </p:ext>
            </p:extLst>
          </p:nvPr>
        </p:nvGraphicFramePr>
        <p:xfrm>
          <a:off x="4434792" y="37484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pSp>
        <p:nvGrpSpPr>
          <p:cNvPr id="35" name="Group 34">
            <a:extLst>
              <a:ext uri="{FF2B5EF4-FFF2-40B4-BE49-F238E27FC236}">
                <a16:creationId xmlns:a16="http://schemas.microsoft.com/office/drawing/2014/main" id="{85C77B29-2989-A742-B67F-060C338B8B0B}"/>
              </a:ext>
            </a:extLst>
          </p:cNvPr>
          <p:cNvGrpSpPr/>
          <p:nvPr/>
        </p:nvGrpSpPr>
        <p:grpSpPr>
          <a:xfrm>
            <a:off x="3959843" y="5330574"/>
            <a:ext cx="2752877" cy="957910"/>
            <a:chOff x="5057657" y="3746665"/>
            <a:chExt cx="3024108" cy="1018365"/>
          </a:xfrm>
        </p:grpSpPr>
        <p:pic>
          <p:nvPicPr>
            <p:cNvPr id="33" name="Picture 32">
              <a:extLst>
                <a:ext uri="{FF2B5EF4-FFF2-40B4-BE49-F238E27FC236}">
                  <a16:creationId xmlns:a16="http://schemas.microsoft.com/office/drawing/2014/main" id="{A20BA45E-11D0-344E-9516-4CB99D58C217}"/>
                </a:ext>
              </a:extLst>
            </p:cNvPr>
            <p:cNvPicPr>
              <a:picLocks noChangeAspect="1"/>
            </p:cNvPicPr>
            <p:nvPr/>
          </p:nvPicPr>
          <p:blipFill rotWithShape="1">
            <a:blip r:embed="rId5"/>
            <a:srcRect l="15502" t="11482" r="15461" b="33300"/>
            <a:stretch/>
          </p:blipFill>
          <p:spPr>
            <a:xfrm>
              <a:off x="5057657" y="3804910"/>
              <a:ext cx="2003480" cy="960120"/>
            </a:xfrm>
            <a:prstGeom prst="rect">
              <a:avLst/>
            </a:prstGeom>
          </p:spPr>
        </p:pic>
        <p:pic>
          <p:nvPicPr>
            <p:cNvPr id="34" name="Picture 33">
              <a:extLst>
                <a:ext uri="{FF2B5EF4-FFF2-40B4-BE49-F238E27FC236}">
                  <a16:creationId xmlns:a16="http://schemas.microsoft.com/office/drawing/2014/main" id="{5E0D2B77-4525-D04E-A190-61F6FA1EF483}"/>
                </a:ext>
              </a:extLst>
            </p:cNvPr>
            <p:cNvPicPr>
              <a:picLocks noChangeAspect="1"/>
            </p:cNvPicPr>
            <p:nvPr/>
          </p:nvPicPr>
          <p:blipFill rotWithShape="1">
            <a:blip r:embed="rId6"/>
            <a:srcRect l="22316" r="19421" b="12571"/>
            <a:stretch/>
          </p:blipFill>
          <p:spPr>
            <a:xfrm>
              <a:off x="7061137" y="3746665"/>
              <a:ext cx="1020628" cy="1018365"/>
            </a:xfrm>
            <a:prstGeom prst="rect">
              <a:avLst/>
            </a:prstGeom>
          </p:spPr>
        </p:pic>
      </p:grpSp>
      <p:sp>
        <p:nvSpPr>
          <p:cNvPr id="41" name="Left Brace 40">
            <a:extLst>
              <a:ext uri="{FF2B5EF4-FFF2-40B4-BE49-F238E27FC236}">
                <a16:creationId xmlns:a16="http://schemas.microsoft.com/office/drawing/2014/main" id="{35744319-B09C-AF4D-884F-BE63510355E1}"/>
              </a:ext>
            </a:extLst>
          </p:cNvPr>
          <p:cNvSpPr/>
          <p:nvPr/>
        </p:nvSpPr>
        <p:spPr>
          <a:xfrm>
            <a:off x="3397518" y="2000934"/>
            <a:ext cx="515910" cy="4287550"/>
          </a:xfrm>
          <a:prstGeom prst="leftBrace">
            <a:avLst>
              <a:gd name="adj1" fmla="val 10644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B9EE1B4-390E-C245-9117-E45B43ECD5B8}"/>
              </a:ext>
            </a:extLst>
          </p:cNvPr>
          <p:cNvSpPr txBox="1"/>
          <p:nvPr/>
        </p:nvSpPr>
        <p:spPr>
          <a:xfrm>
            <a:off x="6641702" y="3520650"/>
            <a:ext cx="5366387" cy="1248117"/>
          </a:xfrm>
          <a:prstGeom prst="rect">
            <a:avLst/>
          </a:prstGeom>
          <a:noFill/>
        </p:spPr>
        <p:txBody>
          <a:bodyPr wrap="square" lIns="90000" rtlCol="0">
            <a:noAutofit/>
          </a:bodyPr>
          <a:lstStyle/>
          <a:p>
            <a:pPr algn="ctr"/>
            <a:r>
              <a:rPr lang="en-US" altLang="zh-CN" sz="2400" b="1" dirty="0"/>
              <a:t>Data</a:t>
            </a:r>
            <a:r>
              <a:rPr lang="zh-CN" altLang="en-US" sz="2400" b="1" dirty="0"/>
              <a:t> </a:t>
            </a:r>
            <a:r>
              <a:rPr lang="en-US" altLang="zh-CN" sz="2400" b="1" dirty="0"/>
              <a:t>plane</a:t>
            </a:r>
            <a:r>
              <a:rPr lang="zh-CN" altLang="en-US" sz="2400" b="1" dirty="0"/>
              <a:t> </a:t>
            </a:r>
            <a:r>
              <a:rPr lang="en-US" altLang="zh-CN" sz="2400" b="1" dirty="0"/>
              <a:t>verification</a:t>
            </a:r>
            <a:r>
              <a:rPr lang="zh-CN" altLang="en-US" sz="2400" b="1" dirty="0"/>
              <a:t> </a:t>
            </a:r>
            <a:r>
              <a:rPr lang="en-US" altLang="zh-CN" sz="2400" b="1" dirty="0"/>
              <a:t>(DPV)</a:t>
            </a:r>
          </a:p>
          <a:p>
            <a:pPr algn="ctr"/>
            <a:r>
              <a:rPr lang="en-US" altLang="zh-CN" sz="2400" dirty="0"/>
              <a:t>Anteater</a:t>
            </a:r>
            <a:r>
              <a:rPr lang="zh-CN" altLang="en-US" sz="2400" dirty="0"/>
              <a:t> </a:t>
            </a:r>
            <a:r>
              <a:rPr lang="en-US" altLang="zh-CN" sz="2400" dirty="0"/>
              <a:t>[SIGCOMM'11],</a:t>
            </a:r>
            <a:r>
              <a:rPr lang="zh-CN" altLang="en-US" sz="2400" dirty="0"/>
              <a:t> </a:t>
            </a:r>
            <a:r>
              <a:rPr lang="en-US" altLang="zh-CN" sz="2400" dirty="0"/>
              <a:t>HSA</a:t>
            </a:r>
            <a:r>
              <a:rPr lang="zh-CN" altLang="en-US" sz="2400" dirty="0"/>
              <a:t> </a:t>
            </a:r>
            <a:r>
              <a:rPr lang="en-US" altLang="zh-CN" sz="2400" dirty="0"/>
              <a:t>[NSDI'12],</a:t>
            </a:r>
            <a:r>
              <a:rPr lang="zh-CN" altLang="en-US" sz="2400" dirty="0"/>
              <a:t> </a:t>
            </a:r>
            <a:endParaRPr lang="en-US" altLang="zh-CN" sz="2400" dirty="0"/>
          </a:p>
          <a:p>
            <a:pPr algn="ctr"/>
            <a:r>
              <a:rPr lang="en-US" altLang="zh-CN" sz="2400" dirty="0" err="1"/>
              <a:t>Veriflow</a:t>
            </a:r>
            <a:r>
              <a:rPr lang="zh-CN" altLang="en-US" sz="2400" dirty="0"/>
              <a:t> </a:t>
            </a:r>
            <a:r>
              <a:rPr lang="en-US" altLang="zh-CN" sz="2400" dirty="0"/>
              <a:t>[NSDI'13],</a:t>
            </a:r>
            <a:r>
              <a:rPr lang="zh-CN" altLang="en-US" sz="2400" dirty="0"/>
              <a:t> </a:t>
            </a:r>
            <a:r>
              <a:rPr lang="en-US" altLang="zh-CN" sz="2400" dirty="0"/>
              <a:t>AP</a:t>
            </a:r>
            <a:r>
              <a:rPr lang="zh-CN" altLang="en-US" sz="2400" dirty="0"/>
              <a:t> </a:t>
            </a:r>
            <a:r>
              <a:rPr lang="en-US" altLang="zh-CN" sz="2400" dirty="0"/>
              <a:t>[ICNP'13],</a:t>
            </a:r>
            <a:r>
              <a:rPr lang="zh-CN" altLang="en-US" sz="2400" dirty="0"/>
              <a:t> </a:t>
            </a:r>
            <a:r>
              <a:rPr lang="en-US" altLang="zh-CN" sz="2400" dirty="0"/>
              <a:t>…</a:t>
            </a:r>
            <a:endParaRPr lang="en-US" sz="2400" dirty="0"/>
          </a:p>
        </p:txBody>
      </p:sp>
      <p:sp>
        <p:nvSpPr>
          <p:cNvPr id="43" name="TextBox 42">
            <a:extLst>
              <a:ext uri="{FF2B5EF4-FFF2-40B4-BE49-F238E27FC236}">
                <a16:creationId xmlns:a16="http://schemas.microsoft.com/office/drawing/2014/main" id="{84058501-30EF-8048-844E-06EB7A898304}"/>
              </a:ext>
            </a:extLst>
          </p:cNvPr>
          <p:cNvSpPr txBox="1"/>
          <p:nvPr/>
        </p:nvSpPr>
        <p:spPr>
          <a:xfrm>
            <a:off x="6712720" y="5385361"/>
            <a:ext cx="5366387" cy="970989"/>
          </a:xfrm>
          <a:prstGeom prst="rect">
            <a:avLst/>
          </a:prstGeom>
          <a:noFill/>
        </p:spPr>
        <p:txBody>
          <a:bodyPr wrap="square" lIns="90000" rtlCol="0">
            <a:noAutofit/>
          </a:bodyPr>
          <a:lstStyle/>
          <a:p>
            <a:pPr algn="ctr"/>
            <a:r>
              <a:rPr lang="en-US" altLang="zh-CN" sz="2400" b="1" dirty="0"/>
              <a:t>Runtime</a:t>
            </a:r>
            <a:r>
              <a:rPr lang="zh-CN" altLang="en-US" sz="2400" b="1" dirty="0"/>
              <a:t> </a:t>
            </a:r>
            <a:r>
              <a:rPr lang="en-US" altLang="zh-CN" sz="2400" b="1" dirty="0"/>
              <a:t>verification</a:t>
            </a:r>
          </a:p>
          <a:p>
            <a:pPr algn="ctr"/>
            <a:r>
              <a:rPr lang="en-US" altLang="zh-CN" sz="2400" dirty="0"/>
              <a:t>Hydra</a:t>
            </a:r>
            <a:r>
              <a:rPr lang="zh-CN" altLang="en-US" sz="2400" dirty="0"/>
              <a:t> </a:t>
            </a:r>
            <a:r>
              <a:rPr lang="en-US" altLang="zh-CN" sz="2400" dirty="0"/>
              <a:t>[SIGCOMM'23],</a:t>
            </a:r>
            <a:r>
              <a:rPr lang="zh-CN" altLang="en-US" sz="2400" dirty="0"/>
              <a:t> </a:t>
            </a:r>
            <a:r>
              <a:rPr lang="en-US" altLang="zh-CN" sz="2400" dirty="0"/>
              <a:t>…</a:t>
            </a:r>
            <a:endParaRPr lang="en-US" sz="2400" dirty="0"/>
          </a:p>
        </p:txBody>
      </p:sp>
      <p:sp>
        <p:nvSpPr>
          <p:cNvPr id="45" name="Rounded Rectangle 44">
            <a:extLst>
              <a:ext uri="{FF2B5EF4-FFF2-40B4-BE49-F238E27FC236}">
                <a16:creationId xmlns:a16="http://schemas.microsoft.com/office/drawing/2014/main" id="{8F910CF2-1BB8-3342-BF86-8EE42F7325B7}"/>
              </a:ext>
            </a:extLst>
          </p:cNvPr>
          <p:cNvSpPr/>
          <p:nvPr/>
        </p:nvSpPr>
        <p:spPr>
          <a:xfrm>
            <a:off x="3959843" y="3297227"/>
            <a:ext cx="7973655" cy="167402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ular Callout 46">
            <a:extLst>
              <a:ext uri="{FF2B5EF4-FFF2-40B4-BE49-F238E27FC236}">
                <a16:creationId xmlns:a16="http://schemas.microsoft.com/office/drawing/2014/main" id="{A4CA8E62-CE13-D248-900A-4941DC166E20}"/>
              </a:ext>
            </a:extLst>
          </p:cNvPr>
          <p:cNvSpPr/>
          <p:nvPr/>
        </p:nvSpPr>
        <p:spPr>
          <a:xfrm>
            <a:off x="838199" y="1821179"/>
            <a:ext cx="2692158" cy="1572294"/>
          </a:xfrm>
          <a:prstGeom prst="wedgeRoundRectCallout">
            <a:avLst>
              <a:gd name="adj1" fmla="val 63905"/>
              <a:gd name="adj2" fmla="val 82747"/>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prstClr val="black"/>
                </a:solidFill>
              </a:rPr>
              <a:t>High</a:t>
            </a:r>
            <a:r>
              <a:rPr lang="zh-CN" altLang="en-US" sz="2400" dirty="0">
                <a:solidFill>
                  <a:prstClr val="black"/>
                </a:solidFill>
              </a:rPr>
              <a:t> </a:t>
            </a:r>
            <a:r>
              <a:rPr lang="en-US" altLang="zh-CN" sz="2400" dirty="0">
                <a:solidFill>
                  <a:prstClr val="black"/>
                </a:solidFill>
              </a:rPr>
              <a:t>coverage</a:t>
            </a:r>
            <a:r>
              <a:rPr lang="zh-CN" altLang="en-US" sz="2400" dirty="0">
                <a:solidFill>
                  <a:prstClr val="black"/>
                </a:solidFill>
              </a:rPr>
              <a:t> </a:t>
            </a:r>
            <a:r>
              <a:rPr lang="en-US" altLang="zh-CN" sz="2400" dirty="0">
                <a:solidFill>
                  <a:prstClr val="black"/>
                </a:solidFill>
              </a:rPr>
              <a:t>on</a:t>
            </a:r>
            <a:r>
              <a:rPr lang="zh-CN" altLang="en-US" sz="2400" dirty="0">
                <a:solidFill>
                  <a:prstClr val="black"/>
                </a:solidFill>
              </a:rPr>
              <a:t> </a:t>
            </a:r>
            <a:r>
              <a:rPr lang="en-US" altLang="zh-CN" sz="2400" dirty="0">
                <a:solidFill>
                  <a:prstClr val="black"/>
                </a:solidFill>
              </a:rPr>
              <a:t>actual</a:t>
            </a:r>
            <a:r>
              <a:rPr lang="zh-CN" altLang="en-US" sz="2400" dirty="0">
                <a:solidFill>
                  <a:prstClr val="black"/>
                </a:solidFill>
              </a:rPr>
              <a:t> </a:t>
            </a:r>
            <a:r>
              <a:rPr lang="en-US" altLang="zh-CN" sz="2400" dirty="0">
                <a:solidFill>
                  <a:prstClr val="black"/>
                </a:solidFill>
              </a:rPr>
              <a:t>forwarding</a:t>
            </a:r>
            <a:r>
              <a:rPr lang="zh-CN" altLang="en-US" sz="2400" dirty="0">
                <a:solidFill>
                  <a:prstClr val="black"/>
                </a:solidFill>
              </a:rPr>
              <a:t> </a:t>
            </a:r>
            <a:r>
              <a:rPr lang="en-US" altLang="zh-CN" sz="2400" dirty="0">
                <a:solidFill>
                  <a:prstClr val="black"/>
                </a:solidFill>
              </a:rPr>
              <a:t>behaviors,</a:t>
            </a:r>
            <a:r>
              <a:rPr lang="zh-CN" altLang="en-US" sz="2400" dirty="0">
                <a:solidFill>
                  <a:prstClr val="black"/>
                </a:solidFill>
              </a:rPr>
              <a:t> </a:t>
            </a:r>
            <a:r>
              <a:rPr lang="en-US" altLang="zh-CN" sz="2400" dirty="0">
                <a:solidFill>
                  <a:prstClr val="black"/>
                </a:solidFill>
              </a:rPr>
              <a:t>and</a:t>
            </a:r>
            <a:r>
              <a:rPr lang="zh-CN" altLang="en-US" sz="2400" dirty="0">
                <a:solidFill>
                  <a:prstClr val="black"/>
                </a:solidFill>
              </a:rPr>
              <a:t> </a:t>
            </a:r>
            <a:r>
              <a:rPr lang="en-US" altLang="zh-CN" sz="2400" dirty="0">
                <a:solidFill>
                  <a:prstClr val="black"/>
                </a:solidFill>
              </a:rPr>
              <a:t>the</a:t>
            </a:r>
            <a:r>
              <a:rPr lang="zh-CN" altLang="en-US" sz="2400" dirty="0">
                <a:solidFill>
                  <a:prstClr val="black"/>
                </a:solidFill>
              </a:rPr>
              <a:t> </a:t>
            </a:r>
            <a:r>
              <a:rPr lang="en-US" altLang="zh-CN" sz="2400" dirty="0">
                <a:solidFill>
                  <a:prstClr val="black"/>
                </a:solidFill>
              </a:rPr>
              <a:t>focus</a:t>
            </a:r>
            <a:r>
              <a:rPr lang="zh-CN" altLang="en-US" sz="2400" dirty="0">
                <a:solidFill>
                  <a:prstClr val="black"/>
                </a:solidFill>
              </a:rPr>
              <a:t> </a:t>
            </a:r>
            <a:r>
              <a:rPr lang="en-US" altLang="zh-CN" sz="2400" dirty="0">
                <a:solidFill>
                  <a:prstClr val="black"/>
                </a:solidFill>
              </a:rPr>
              <a:t>of</a:t>
            </a:r>
            <a:r>
              <a:rPr lang="zh-CN" altLang="en-US" sz="2400" dirty="0">
                <a:solidFill>
                  <a:prstClr val="black"/>
                </a:solidFill>
              </a:rPr>
              <a:t> </a:t>
            </a:r>
            <a:r>
              <a:rPr lang="en-US" altLang="zh-CN" sz="2400" dirty="0">
                <a:solidFill>
                  <a:prstClr val="black"/>
                </a:solidFill>
              </a:rPr>
              <a:t>this</a:t>
            </a:r>
            <a:r>
              <a:rPr lang="zh-CN" altLang="en-US" sz="2400" dirty="0">
                <a:solidFill>
                  <a:prstClr val="black"/>
                </a:solidFill>
              </a:rPr>
              <a:t> </a:t>
            </a:r>
            <a:r>
              <a:rPr lang="en-US" altLang="zh-CN" sz="2400" dirty="0">
                <a:solidFill>
                  <a:prstClr val="black"/>
                </a:solidFill>
              </a:rPr>
              <a:t>talk</a:t>
            </a:r>
            <a:endParaRPr lang="en-US" sz="2400" dirty="0">
              <a:solidFill>
                <a:prstClr val="black"/>
              </a:solidFill>
            </a:endParaRPr>
          </a:p>
        </p:txBody>
      </p:sp>
    </p:spTree>
    <p:extLst>
      <p:ext uri="{BB962C8B-B14F-4D97-AF65-F5344CB8AC3E}">
        <p14:creationId xmlns:p14="http://schemas.microsoft.com/office/powerpoint/2010/main" val="383245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animBg="1"/>
      <p:bldP spid="42" grpId="0"/>
      <p:bldP spid="43" grpId="0"/>
      <p:bldP spid="45"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1F45BB-6A3D-EE41-9B7A-DFB5EF98DD95}"/>
              </a:ext>
            </a:extLst>
          </p:cNvPr>
          <p:cNvPicPr>
            <a:picLocks noChangeAspect="1"/>
          </p:cNvPicPr>
          <p:nvPr/>
        </p:nvPicPr>
        <p:blipFill>
          <a:blip r:embed="rId3"/>
          <a:stretch>
            <a:fillRect/>
          </a:stretch>
        </p:blipFill>
        <p:spPr>
          <a:xfrm>
            <a:off x="7796838" y="3503033"/>
            <a:ext cx="3840000" cy="2160000"/>
          </a:xfrm>
          <a:prstGeom prst="rect">
            <a:avLst/>
          </a:prstGeom>
        </p:spPr>
      </p:pic>
      <p:pic>
        <p:nvPicPr>
          <p:cNvPr id="14" name="Picture 13">
            <a:extLst>
              <a:ext uri="{FF2B5EF4-FFF2-40B4-BE49-F238E27FC236}">
                <a16:creationId xmlns:a16="http://schemas.microsoft.com/office/drawing/2014/main" id="{383678EF-9CB5-2E4D-B064-056DCDF829CE}"/>
              </a:ext>
            </a:extLst>
          </p:cNvPr>
          <p:cNvPicPr>
            <a:picLocks noChangeAspect="1"/>
          </p:cNvPicPr>
          <p:nvPr/>
        </p:nvPicPr>
        <p:blipFill>
          <a:blip r:embed="rId4"/>
          <a:stretch>
            <a:fillRect/>
          </a:stretch>
        </p:blipFill>
        <p:spPr>
          <a:xfrm>
            <a:off x="4205709" y="3500622"/>
            <a:ext cx="3840000" cy="2160000"/>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685800" y="1742527"/>
                <a:ext cx="1150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Message</a:t>
                </a:r>
                <a:r>
                  <a:rPr lang="zh-CN" altLang="en-US" dirty="0"/>
                  <a:t> </a:t>
                </a:r>
                <a:r>
                  <a:rPr lang="en-US" altLang="zh-CN" dirty="0"/>
                  <a:t>processing</a:t>
                </a:r>
                <a:r>
                  <a:rPr lang="zh-CN" altLang="en-US" dirty="0"/>
                  <a:t> </a:t>
                </a:r>
                <a:r>
                  <a:rPr lang="en-US" altLang="zh-CN" dirty="0"/>
                  <a:t>overhead</a:t>
                </a:r>
              </a:p>
              <a:p>
                <a:pPr lvl="1"/>
                <a:r>
                  <a:rPr lang="en-US" altLang="zh-CN" dirty="0"/>
                  <a:t>90%</a:t>
                </a:r>
                <a:r>
                  <a:rPr lang="zh-CN" altLang="en-US" dirty="0"/>
                  <a:t> </a:t>
                </a:r>
                <a:r>
                  <a:rPr lang="en-US" altLang="zh-CN" dirty="0"/>
                  <a:t>messages</a:t>
                </a:r>
                <a:r>
                  <a:rPr lang="zh-CN" altLang="en-US" dirty="0"/>
                  <a:t> </a:t>
                </a:r>
                <a:r>
                  <a:rPr lang="en-US" altLang="zh-CN" dirty="0"/>
                  <a:t>processed</a:t>
                </a:r>
                <a:r>
                  <a:rPr lang="zh-CN" altLang="en-US" dirty="0"/>
                  <a:t> </a:t>
                </a:r>
                <a:r>
                  <a:rPr lang="en-US" altLang="zh-CN" dirty="0"/>
                  <a:t>in</a:t>
                </a:r>
                <a:r>
                  <a:rPr lang="zh-CN" altLang="en-US" dirty="0"/>
                  <a:t> </a:t>
                </a:r>
                <a14:m>
                  <m:oMath xmlns:m="http://schemas.openxmlformats.org/officeDocument/2006/math">
                    <m:r>
                      <a:rPr lang="zh-CN" altLang="en-US" i="1" smtClean="0">
                        <a:solidFill>
                          <a:srgbClr val="FF0000"/>
                        </a:solidFill>
                        <a:latin typeface="Cambria Math" panose="02040503050406030204" pitchFamily="18" charset="0"/>
                      </a:rPr>
                      <m:t>≤</m:t>
                    </m:r>
                  </m:oMath>
                </a14:m>
                <a:r>
                  <a:rPr lang="en-US" altLang="zh-CN" dirty="0">
                    <a:solidFill>
                      <a:srgbClr val="FF0000"/>
                    </a:solidFill>
                  </a:rPr>
                  <a:t>3.52</a:t>
                </a:r>
                <a:r>
                  <a:rPr lang="zh-CN" altLang="en-US" dirty="0">
                    <a:solidFill>
                      <a:srgbClr val="FF0000"/>
                    </a:solidFill>
                  </a:rPr>
                  <a:t> </a:t>
                </a:r>
                <a:r>
                  <a:rPr lang="en-US" altLang="zh-CN" dirty="0" err="1">
                    <a:solidFill>
                      <a:srgbClr val="FF0000"/>
                    </a:solidFill>
                  </a:rPr>
                  <a:t>ms</a:t>
                </a:r>
                <a:r>
                  <a:rPr lang="en-US" altLang="zh-CN" dirty="0"/>
                  <a:t>,</a:t>
                </a:r>
                <a:r>
                  <a:rPr lang="en-US" altLang="zh-CN" dirty="0">
                    <a:solidFill>
                      <a:srgbClr val="FF0000"/>
                    </a:solidFill>
                  </a:rPr>
                  <a:t> </a:t>
                </a:r>
              </a:p>
              <a:p>
                <a:pPr lvl="1"/>
                <a:r>
                  <a:rPr lang="en-US" altLang="zh-CN" dirty="0"/>
                  <a:t>90%</a:t>
                </a:r>
                <a:r>
                  <a:rPr lang="zh-CN" altLang="en-US" dirty="0"/>
                  <a:t> </a:t>
                </a:r>
                <a:r>
                  <a:rPr lang="en-US" altLang="zh-CN" dirty="0"/>
                  <a:t>devices</a:t>
                </a:r>
                <a:r>
                  <a:rPr lang="zh-CN" altLang="en-US" dirty="0"/>
                  <a:t> </a:t>
                </a:r>
                <a:r>
                  <a:rPr lang="en-US" altLang="zh-CN" dirty="0"/>
                  <a:t>in</a:t>
                </a:r>
                <a:r>
                  <a:rPr lang="zh-CN" altLang="en-US" dirty="0"/>
                  <a:t> </a:t>
                </a:r>
                <a:r>
                  <a:rPr lang="en-US" altLang="zh-CN" dirty="0"/>
                  <a:t>the</a:t>
                </a:r>
                <a:r>
                  <a:rPr lang="zh-CN" altLang="en-US" dirty="0"/>
                  <a:t> </a:t>
                </a:r>
                <a:r>
                  <a:rPr lang="en-US" altLang="zh-CN" dirty="0"/>
                  <a:t>topology:</a:t>
                </a:r>
                <a:r>
                  <a:rPr lang="zh-CN" altLang="en-US" dirty="0">
                    <a:solidFill>
                      <a:srgbClr val="FF0000"/>
                    </a:solidFill>
                  </a:rPr>
                  <a:t> </a:t>
                </a:r>
                <a:r>
                  <a:rPr lang="en-US" altLang="zh-CN" dirty="0"/>
                  <a:t>memory</a:t>
                </a:r>
                <a:r>
                  <a:rPr lang="zh-CN" altLang="en-US" dirty="0"/>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 </m:t>
                    </m:r>
                  </m:oMath>
                </a14:m>
                <a:r>
                  <a:rPr lang="en-US" altLang="zh-CN" dirty="0">
                    <a:solidFill>
                      <a:srgbClr val="FF0000"/>
                    </a:solidFill>
                  </a:rPr>
                  <a:t>20</a:t>
                </a:r>
                <a:r>
                  <a:rPr lang="zh-CN" altLang="en-US" dirty="0">
                    <a:solidFill>
                      <a:srgbClr val="FF0000"/>
                    </a:solidFill>
                  </a:rPr>
                  <a:t> </a:t>
                </a:r>
                <a:r>
                  <a:rPr lang="en-US" altLang="zh-CN" dirty="0">
                    <a:solidFill>
                      <a:srgbClr val="FF0000"/>
                    </a:solidFill>
                  </a:rPr>
                  <a:t>MB</a:t>
                </a:r>
                <a:r>
                  <a:rPr lang="en-US" altLang="zh-CN" dirty="0"/>
                  <a:t>,</a:t>
                </a:r>
                <a:r>
                  <a:rPr lang="zh-CN" altLang="en-US" dirty="0"/>
                  <a:t> </a:t>
                </a:r>
                <a:r>
                  <a:rPr lang="en-US" altLang="zh-CN" dirty="0"/>
                  <a:t>CPU</a:t>
                </a:r>
                <a:r>
                  <a:rPr lang="zh-CN" altLang="en-US" dirty="0"/>
                  <a:t> </a:t>
                </a:r>
                <a:r>
                  <a:rPr lang="en-US" altLang="zh-CN" dirty="0"/>
                  <a:t>load</a:t>
                </a:r>
                <a:r>
                  <a:rPr lang="zh-CN" altLang="en-US" dirty="0"/>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zh-CN" altLang="en-US" dirty="0">
                    <a:solidFill>
                      <a:srgbClr val="FF0000"/>
                    </a:solidFill>
                  </a:rPr>
                  <a:t> </a:t>
                </a:r>
                <a:r>
                  <a:rPr lang="en-US" altLang="zh-CN" dirty="0">
                    <a:solidFill>
                      <a:srgbClr val="FF0000"/>
                    </a:solidFill>
                  </a:rPr>
                  <a:t>0.24</a:t>
                </a:r>
                <a:r>
                  <a:rPr lang="zh-CN" altLang="en-US" dirty="0"/>
                  <a:t> </a:t>
                </a:r>
                <a:endParaRPr lang="en-US" altLang="zh-CN" dirty="0">
                  <a:solidFill>
                    <a:srgbClr val="FF0000"/>
                  </a:solidFill>
                </a:endParaRPr>
              </a:p>
            </p:txBody>
          </p:sp>
        </mc:Choice>
        <mc:Fallback>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685800" y="1742527"/>
                <a:ext cx="11506200" cy="4351338"/>
              </a:xfrm>
              <a:prstGeom prst="rect">
                <a:avLst/>
              </a:prstGeom>
              <a:blipFill>
                <a:blip r:embed="rId5"/>
                <a:stretch>
                  <a:fillRect l="-882" t="-20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20</a:t>
            </a:fld>
            <a:endParaRPr lang="en-US"/>
          </a:p>
        </p:txBody>
      </p:sp>
      <p:pic>
        <p:nvPicPr>
          <p:cNvPr id="10" name="Picture 9">
            <a:extLst>
              <a:ext uri="{FF2B5EF4-FFF2-40B4-BE49-F238E27FC236}">
                <a16:creationId xmlns:a16="http://schemas.microsoft.com/office/drawing/2014/main" id="{9F63A06D-9480-E64C-ACB5-5FE980F93101}"/>
              </a:ext>
            </a:extLst>
          </p:cNvPr>
          <p:cNvPicPr>
            <a:picLocks noChangeAspect="1"/>
          </p:cNvPicPr>
          <p:nvPr/>
        </p:nvPicPr>
        <p:blipFill>
          <a:blip r:embed="rId6"/>
          <a:stretch>
            <a:fillRect/>
          </a:stretch>
        </p:blipFill>
        <p:spPr>
          <a:xfrm>
            <a:off x="614579" y="3517801"/>
            <a:ext cx="3840000" cy="2160000"/>
          </a:xfrm>
          <a:prstGeom prst="rect">
            <a:avLst/>
          </a:prstGeom>
        </p:spPr>
      </p:pic>
      <p:sp>
        <p:nvSpPr>
          <p:cNvPr id="3" name="Rectangle 2">
            <a:extLst>
              <a:ext uri="{FF2B5EF4-FFF2-40B4-BE49-F238E27FC236}">
                <a16:creationId xmlns:a16="http://schemas.microsoft.com/office/drawing/2014/main" id="{D6AC6374-6221-6C4F-9345-FA8E3AD8819A}"/>
              </a:ext>
            </a:extLst>
          </p:cNvPr>
          <p:cNvSpPr/>
          <p:nvPr/>
        </p:nvSpPr>
        <p:spPr>
          <a:xfrm>
            <a:off x="2463473" y="4001360"/>
            <a:ext cx="593432" cy="369332"/>
          </a:xfrm>
          <a:prstGeom prst="rect">
            <a:avLst/>
          </a:prstGeom>
        </p:spPr>
        <p:txBody>
          <a:bodyPr wrap="none">
            <a:spAutoFit/>
          </a:bodyPr>
          <a:lstStyle/>
          <a:p>
            <a:r>
              <a:rPr lang="en-US" altLang="zh-CN" dirty="0">
                <a:solidFill>
                  <a:srgbClr val="FF0000"/>
                </a:solidFill>
              </a:rPr>
              <a:t>3.52</a:t>
            </a:r>
            <a:endParaRPr lang="en-US" dirty="0"/>
          </a:p>
        </p:txBody>
      </p:sp>
      <p:sp>
        <p:nvSpPr>
          <p:cNvPr id="15" name="Rectangle 14">
            <a:extLst>
              <a:ext uri="{FF2B5EF4-FFF2-40B4-BE49-F238E27FC236}">
                <a16:creationId xmlns:a16="http://schemas.microsoft.com/office/drawing/2014/main" id="{38EBBFAC-8A7A-9D4C-897C-1B06304B7BD5}"/>
              </a:ext>
            </a:extLst>
          </p:cNvPr>
          <p:cNvSpPr/>
          <p:nvPr/>
        </p:nvSpPr>
        <p:spPr>
          <a:xfrm>
            <a:off x="5242961" y="3804622"/>
            <a:ext cx="418704" cy="369332"/>
          </a:xfrm>
          <a:prstGeom prst="rect">
            <a:avLst/>
          </a:prstGeom>
        </p:spPr>
        <p:txBody>
          <a:bodyPr wrap="none">
            <a:spAutoFit/>
          </a:bodyPr>
          <a:lstStyle/>
          <a:p>
            <a:r>
              <a:rPr lang="en-US" altLang="zh-CN" dirty="0">
                <a:solidFill>
                  <a:srgbClr val="FF0000"/>
                </a:solidFill>
              </a:rPr>
              <a:t>20</a:t>
            </a:r>
            <a:endParaRPr lang="en-US" dirty="0"/>
          </a:p>
        </p:txBody>
      </p:sp>
      <p:sp>
        <p:nvSpPr>
          <p:cNvPr id="16" name="Rectangle 15">
            <a:extLst>
              <a:ext uri="{FF2B5EF4-FFF2-40B4-BE49-F238E27FC236}">
                <a16:creationId xmlns:a16="http://schemas.microsoft.com/office/drawing/2014/main" id="{F4FD1883-0CDD-F34D-A2DC-3DCB8EBF20C2}"/>
              </a:ext>
            </a:extLst>
          </p:cNvPr>
          <p:cNvSpPr/>
          <p:nvPr/>
        </p:nvSpPr>
        <p:spPr>
          <a:xfrm>
            <a:off x="10227182" y="3814555"/>
            <a:ext cx="593432" cy="369332"/>
          </a:xfrm>
          <a:prstGeom prst="rect">
            <a:avLst/>
          </a:prstGeom>
        </p:spPr>
        <p:txBody>
          <a:bodyPr wrap="none">
            <a:spAutoFit/>
          </a:bodyPr>
          <a:lstStyle/>
          <a:p>
            <a:r>
              <a:rPr lang="en-US" altLang="zh-CN" dirty="0">
                <a:solidFill>
                  <a:srgbClr val="FF0000"/>
                </a:solidFill>
              </a:rPr>
              <a:t>0.24</a:t>
            </a:r>
            <a:endParaRPr lang="en-US" dirty="0"/>
          </a:p>
        </p:txBody>
      </p:sp>
      <p:cxnSp>
        <p:nvCxnSpPr>
          <p:cNvPr id="8" name="Straight Arrow Connector 7">
            <a:extLst>
              <a:ext uri="{FF2B5EF4-FFF2-40B4-BE49-F238E27FC236}">
                <a16:creationId xmlns:a16="http://schemas.microsoft.com/office/drawing/2014/main" id="{97A971C5-AAFF-8B44-A680-1EEDA0755B59}"/>
              </a:ext>
            </a:extLst>
          </p:cNvPr>
          <p:cNvCxnSpPr>
            <a:cxnSpLocks/>
          </p:cNvCxnSpPr>
          <p:nvPr/>
        </p:nvCxnSpPr>
        <p:spPr>
          <a:xfrm>
            <a:off x="2204357" y="3932342"/>
            <a:ext cx="309999" cy="201845"/>
          </a:xfrm>
          <a:prstGeom prst="straightConnector1">
            <a:avLst/>
          </a:prstGeom>
          <a:ln w="127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7DD6EF-160B-B34D-8473-AEC714E48586}"/>
              </a:ext>
            </a:extLst>
          </p:cNvPr>
          <p:cNvCxnSpPr>
            <a:cxnSpLocks/>
          </p:cNvCxnSpPr>
          <p:nvPr/>
        </p:nvCxnSpPr>
        <p:spPr>
          <a:xfrm>
            <a:off x="5000597" y="3790213"/>
            <a:ext cx="309999" cy="201845"/>
          </a:xfrm>
          <a:prstGeom prst="straightConnector1">
            <a:avLst/>
          </a:prstGeom>
          <a:ln w="127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48AF4A-EBA4-BC42-8E86-D1F793DF9F09}"/>
              </a:ext>
            </a:extLst>
          </p:cNvPr>
          <p:cNvCxnSpPr>
            <a:cxnSpLocks/>
          </p:cNvCxnSpPr>
          <p:nvPr/>
        </p:nvCxnSpPr>
        <p:spPr>
          <a:xfrm>
            <a:off x="9973495" y="3795570"/>
            <a:ext cx="309999" cy="201845"/>
          </a:xfrm>
          <a:prstGeom prst="straightConnector1">
            <a:avLst/>
          </a:prstGeom>
          <a:ln w="127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ED25-77D5-9B47-9459-CC0D98CDD9DB}"/>
              </a:ext>
            </a:extLst>
          </p:cNvPr>
          <p:cNvSpPr>
            <a:spLocks noGrp="1"/>
          </p:cNvSpPr>
          <p:nvPr>
            <p:ph type="title"/>
          </p:nvPr>
        </p:nvSpPr>
        <p:spPr>
          <a:xfrm>
            <a:off x="838199" y="365125"/>
            <a:ext cx="11095299" cy="1325563"/>
          </a:xfrm>
        </p:spPr>
        <p:txBody>
          <a:bodyPr>
            <a:normAutofit/>
          </a:bodyPr>
          <a:lstStyle/>
          <a:p>
            <a:r>
              <a:rPr lang="en-US" altLang="zh-CN" dirty="0"/>
              <a:t>What</a:t>
            </a:r>
            <a:r>
              <a:rPr lang="zh-CN" altLang="en-US" dirty="0"/>
              <a:t> </a:t>
            </a:r>
            <a:r>
              <a:rPr lang="en-US" altLang="zh-CN" dirty="0"/>
              <a:t>Is</a:t>
            </a:r>
            <a:r>
              <a:rPr lang="zh-CN" altLang="en-US" dirty="0"/>
              <a:t> </a:t>
            </a:r>
            <a:r>
              <a:rPr lang="en-US" altLang="zh-CN" dirty="0"/>
              <a:t>Next</a:t>
            </a:r>
            <a:r>
              <a:rPr lang="zh-CN" altLang="en-US" dirty="0"/>
              <a:t> </a:t>
            </a:r>
            <a:r>
              <a:rPr lang="en-US" altLang="zh-CN" dirty="0"/>
              <a:t>for</a:t>
            </a:r>
            <a:r>
              <a:rPr lang="zh-CN" altLang="en-US" dirty="0"/>
              <a:t> </a:t>
            </a:r>
            <a:r>
              <a:rPr lang="en-US" altLang="zh-CN" dirty="0"/>
              <a:t>Distributed</a:t>
            </a:r>
            <a:r>
              <a:rPr lang="zh-CN" altLang="en-US" dirty="0"/>
              <a:t> </a:t>
            </a:r>
            <a:r>
              <a:rPr lang="en-US" altLang="zh-CN" dirty="0"/>
              <a:t>Verification?</a:t>
            </a:r>
            <a:endParaRPr lang="en-US" dirty="0"/>
          </a:p>
        </p:txBody>
      </p:sp>
      <p:sp>
        <p:nvSpPr>
          <p:cNvPr id="5" name="Slide Number Placeholder 4">
            <a:extLst>
              <a:ext uri="{FF2B5EF4-FFF2-40B4-BE49-F238E27FC236}">
                <a16:creationId xmlns:a16="http://schemas.microsoft.com/office/drawing/2014/main" id="{07F0E895-1947-114F-804D-F003B9308F1F}"/>
              </a:ext>
            </a:extLst>
          </p:cNvPr>
          <p:cNvSpPr>
            <a:spLocks noGrp="1"/>
          </p:cNvSpPr>
          <p:nvPr>
            <p:ph type="sldNum" sz="quarter" idx="12"/>
          </p:nvPr>
        </p:nvSpPr>
        <p:spPr/>
        <p:txBody>
          <a:bodyPr/>
          <a:lstStyle/>
          <a:p>
            <a:fld id="{1083CBEB-A62C-7547-B7F6-B847810FF90F}" type="slidenum">
              <a:rPr lang="en-US" smtClean="0"/>
              <a:t>21</a:t>
            </a:fld>
            <a:endParaRPr lang="en-US"/>
          </a:p>
        </p:txBody>
      </p:sp>
      <p:sp>
        <p:nvSpPr>
          <p:cNvPr id="7" name="TextBox 6">
            <a:extLst>
              <a:ext uri="{FF2B5EF4-FFF2-40B4-BE49-F238E27FC236}">
                <a16:creationId xmlns:a16="http://schemas.microsoft.com/office/drawing/2014/main" id="{B6043F44-E820-AD4E-81EA-BB34FB33D32C}"/>
              </a:ext>
            </a:extLst>
          </p:cNvPr>
          <p:cNvSpPr txBox="1"/>
          <p:nvPr/>
        </p:nvSpPr>
        <p:spPr>
          <a:xfrm>
            <a:off x="6641702" y="1857806"/>
            <a:ext cx="5196693" cy="1248117"/>
          </a:xfrm>
          <a:prstGeom prst="rect">
            <a:avLst/>
          </a:prstGeom>
          <a:noFill/>
        </p:spPr>
        <p:txBody>
          <a:bodyPr wrap="square" lIns="90000" rtlCol="0">
            <a:noAutofit/>
          </a:bodyPr>
          <a:lstStyle/>
          <a:p>
            <a:pPr algn="ctr"/>
            <a:r>
              <a:rPr lang="en-US" altLang="zh-CN" sz="2400" b="1" dirty="0"/>
              <a:t>Distributed</a:t>
            </a:r>
            <a:r>
              <a:rPr lang="zh-CN" altLang="en-US" sz="2400" b="1" dirty="0"/>
              <a:t> </a:t>
            </a:r>
            <a:r>
              <a:rPr lang="en-US" altLang="zh-CN" sz="2400" b="1" dirty="0"/>
              <a:t>/</a:t>
            </a:r>
            <a:r>
              <a:rPr lang="zh-CN" altLang="en-US" sz="2400" b="1" dirty="0"/>
              <a:t> </a:t>
            </a:r>
            <a:r>
              <a:rPr lang="en-US" altLang="zh-CN" sz="2400" b="1" dirty="0"/>
              <a:t>Interdomain</a:t>
            </a:r>
            <a:r>
              <a:rPr lang="zh-CN" altLang="en-US" sz="2400" b="1" dirty="0"/>
              <a:t> </a:t>
            </a:r>
            <a:r>
              <a:rPr lang="en-US" altLang="zh-CN" sz="2400" b="1" dirty="0"/>
              <a:t>configuration</a:t>
            </a:r>
            <a:r>
              <a:rPr lang="zh-CN" altLang="en-US" sz="2400" b="1" dirty="0"/>
              <a:t> </a:t>
            </a:r>
            <a:r>
              <a:rPr lang="en-US" altLang="zh-CN" sz="2400" b="1" dirty="0"/>
              <a:t>verification</a:t>
            </a:r>
            <a:r>
              <a:rPr lang="zh-CN" altLang="en-US" sz="2400" b="1" dirty="0"/>
              <a:t> </a:t>
            </a:r>
            <a:r>
              <a:rPr lang="en-US" altLang="zh-CN" sz="2400" b="1" dirty="0"/>
              <a:t>and</a:t>
            </a:r>
            <a:r>
              <a:rPr lang="zh-CN" altLang="en-US" sz="2400" b="1" dirty="0"/>
              <a:t> </a:t>
            </a:r>
            <a:r>
              <a:rPr lang="en-US" altLang="zh-CN" sz="2400" b="1" dirty="0"/>
              <a:t>diagnosis</a:t>
            </a:r>
          </a:p>
          <a:p>
            <a:pPr algn="ctr"/>
            <a:r>
              <a:rPr lang="en-US" altLang="zh-CN" sz="2400" dirty="0" err="1"/>
              <a:t>InCV</a:t>
            </a:r>
            <a:r>
              <a:rPr lang="zh-CN" altLang="en-US" sz="2400" dirty="0"/>
              <a:t> </a:t>
            </a:r>
            <a:r>
              <a:rPr lang="en-US" altLang="zh-CN" sz="2400" dirty="0"/>
              <a:t>[APNet'23],</a:t>
            </a:r>
            <a:r>
              <a:rPr lang="zh-CN" altLang="en-US" sz="2400" dirty="0"/>
              <a:t> </a:t>
            </a:r>
            <a:r>
              <a:rPr lang="en-US" altLang="zh-CN" sz="2400" dirty="0"/>
              <a:t>Scalpel</a:t>
            </a:r>
            <a:r>
              <a:rPr lang="zh-CN" altLang="en-US" sz="2400" dirty="0"/>
              <a:t> </a:t>
            </a:r>
            <a:r>
              <a:rPr lang="en-US" altLang="zh-CN" sz="2400" dirty="0"/>
              <a:t>[APNet'23],</a:t>
            </a:r>
            <a:r>
              <a:rPr lang="zh-CN" altLang="en-US" sz="2400" dirty="0"/>
              <a:t> </a:t>
            </a:r>
            <a:r>
              <a:rPr lang="en-US" altLang="zh-CN" sz="2400" dirty="0" err="1"/>
              <a:t>DistDNS</a:t>
            </a:r>
            <a:r>
              <a:rPr lang="zh-CN" altLang="en-US" sz="2400" dirty="0"/>
              <a:t> </a:t>
            </a:r>
            <a:r>
              <a:rPr lang="en-US" altLang="zh-CN" sz="2400" dirty="0"/>
              <a:t>[WIP]</a:t>
            </a:r>
          </a:p>
        </p:txBody>
      </p:sp>
      <p:grpSp>
        <p:nvGrpSpPr>
          <p:cNvPr id="37" name="Group 36">
            <a:extLst>
              <a:ext uri="{FF2B5EF4-FFF2-40B4-BE49-F238E27FC236}">
                <a16:creationId xmlns:a16="http://schemas.microsoft.com/office/drawing/2014/main" id="{3FE202D4-8468-8B42-94DF-4F9C02250019}"/>
              </a:ext>
            </a:extLst>
          </p:cNvPr>
          <p:cNvGrpSpPr/>
          <p:nvPr/>
        </p:nvGrpSpPr>
        <p:grpSpPr>
          <a:xfrm>
            <a:off x="3959843" y="1984940"/>
            <a:ext cx="2492235" cy="1073898"/>
            <a:chOff x="1296362" y="1816619"/>
            <a:chExt cx="2492235" cy="1073898"/>
          </a:xfrm>
        </p:grpSpPr>
        <p:pic>
          <p:nvPicPr>
            <p:cNvPr id="9" name="Picture 8">
              <a:extLst>
                <a:ext uri="{FF2B5EF4-FFF2-40B4-BE49-F238E27FC236}">
                  <a16:creationId xmlns:a16="http://schemas.microsoft.com/office/drawing/2014/main" id="{5CD0716E-21E6-CF4A-BA70-E8E97F6BD30E}"/>
                </a:ext>
              </a:extLst>
            </p:cNvPr>
            <p:cNvPicPr>
              <a:picLocks noChangeAspect="1"/>
            </p:cNvPicPr>
            <p:nvPr/>
          </p:nvPicPr>
          <p:blipFill>
            <a:blip r:embed="rId3"/>
            <a:stretch>
              <a:fillRect/>
            </a:stretch>
          </p:blipFill>
          <p:spPr>
            <a:xfrm>
              <a:off x="1296362" y="2120616"/>
              <a:ext cx="769901" cy="769901"/>
            </a:xfrm>
            <a:prstGeom prst="rect">
              <a:avLst/>
            </a:prstGeom>
          </p:spPr>
        </p:pic>
        <p:pic>
          <p:nvPicPr>
            <p:cNvPr id="10" name="Picture 9">
              <a:extLst>
                <a:ext uri="{FF2B5EF4-FFF2-40B4-BE49-F238E27FC236}">
                  <a16:creationId xmlns:a16="http://schemas.microsoft.com/office/drawing/2014/main" id="{632C4145-9C4C-6142-90F2-394DCA32FFAC}"/>
                </a:ext>
              </a:extLst>
            </p:cNvPr>
            <p:cNvPicPr>
              <a:picLocks noChangeAspect="1"/>
            </p:cNvPicPr>
            <p:nvPr/>
          </p:nvPicPr>
          <p:blipFill>
            <a:blip r:embed="rId3"/>
            <a:stretch>
              <a:fillRect/>
            </a:stretch>
          </p:blipFill>
          <p:spPr>
            <a:xfrm>
              <a:off x="2194686" y="1816619"/>
              <a:ext cx="745895" cy="745895"/>
            </a:xfrm>
            <a:prstGeom prst="rect">
              <a:avLst/>
            </a:prstGeom>
          </p:spPr>
        </p:pic>
        <p:pic>
          <p:nvPicPr>
            <p:cNvPr id="11" name="Picture 10">
              <a:extLst>
                <a:ext uri="{FF2B5EF4-FFF2-40B4-BE49-F238E27FC236}">
                  <a16:creationId xmlns:a16="http://schemas.microsoft.com/office/drawing/2014/main" id="{D40D0082-8789-C047-8133-DAE49A0B1DF3}"/>
                </a:ext>
              </a:extLst>
            </p:cNvPr>
            <p:cNvPicPr>
              <a:picLocks noChangeAspect="1"/>
            </p:cNvPicPr>
            <p:nvPr/>
          </p:nvPicPr>
          <p:blipFill>
            <a:blip r:embed="rId3"/>
            <a:stretch>
              <a:fillRect/>
            </a:stretch>
          </p:blipFill>
          <p:spPr>
            <a:xfrm>
              <a:off x="3093010" y="2146800"/>
              <a:ext cx="695587" cy="695587"/>
            </a:xfrm>
            <a:prstGeom prst="rect">
              <a:avLst/>
            </a:prstGeom>
          </p:spPr>
        </p:pic>
      </p:grpSp>
      <p:grpSp>
        <p:nvGrpSpPr>
          <p:cNvPr id="36" name="Group 35">
            <a:extLst>
              <a:ext uri="{FF2B5EF4-FFF2-40B4-BE49-F238E27FC236}">
                <a16:creationId xmlns:a16="http://schemas.microsoft.com/office/drawing/2014/main" id="{BBF21DC3-CD2B-5B4B-BC75-40AD1A8AB253}"/>
              </a:ext>
            </a:extLst>
          </p:cNvPr>
          <p:cNvGrpSpPr/>
          <p:nvPr/>
        </p:nvGrpSpPr>
        <p:grpSpPr>
          <a:xfrm>
            <a:off x="963338" y="3621271"/>
            <a:ext cx="2299820" cy="938488"/>
            <a:chOff x="1459649" y="4944169"/>
            <a:chExt cx="2299820" cy="938488"/>
          </a:xfrm>
        </p:grpSpPr>
        <p:pic>
          <p:nvPicPr>
            <p:cNvPr id="12" name="Picture 11">
              <a:extLst>
                <a:ext uri="{FF2B5EF4-FFF2-40B4-BE49-F238E27FC236}">
                  <a16:creationId xmlns:a16="http://schemas.microsoft.com/office/drawing/2014/main" id="{2F5461B8-8102-9247-B27C-7F50ACA3B73F}"/>
                </a:ext>
              </a:extLst>
            </p:cNvPr>
            <p:cNvPicPr>
              <a:picLocks noChangeAspect="1"/>
            </p:cNvPicPr>
            <p:nvPr/>
          </p:nvPicPr>
          <p:blipFill>
            <a:blip r:embed="rId4"/>
            <a:stretch>
              <a:fillRect/>
            </a:stretch>
          </p:blipFill>
          <p:spPr>
            <a:xfrm>
              <a:off x="1459649" y="5560730"/>
              <a:ext cx="769901" cy="321927"/>
            </a:xfrm>
            <a:prstGeom prst="rect">
              <a:avLst/>
            </a:prstGeom>
          </p:spPr>
        </p:pic>
        <p:pic>
          <p:nvPicPr>
            <p:cNvPr id="13" name="Picture 12">
              <a:extLst>
                <a:ext uri="{FF2B5EF4-FFF2-40B4-BE49-F238E27FC236}">
                  <a16:creationId xmlns:a16="http://schemas.microsoft.com/office/drawing/2014/main" id="{937C6261-0F43-204B-9D6D-335CFF9601FD}"/>
                </a:ext>
              </a:extLst>
            </p:cNvPr>
            <p:cNvPicPr>
              <a:picLocks noChangeAspect="1"/>
            </p:cNvPicPr>
            <p:nvPr/>
          </p:nvPicPr>
          <p:blipFill>
            <a:blip r:embed="rId4"/>
            <a:stretch>
              <a:fillRect/>
            </a:stretch>
          </p:blipFill>
          <p:spPr>
            <a:xfrm>
              <a:off x="2219666" y="4944169"/>
              <a:ext cx="769901" cy="321927"/>
            </a:xfrm>
            <a:prstGeom prst="rect">
              <a:avLst/>
            </a:prstGeom>
          </p:spPr>
        </p:pic>
        <p:pic>
          <p:nvPicPr>
            <p:cNvPr id="14" name="Picture 13">
              <a:extLst>
                <a:ext uri="{FF2B5EF4-FFF2-40B4-BE49-F238E27FC236}">
                  <a16:creationId xmlns:a16="http://schemas.microsoft.com/office/drawing/2014/main" id="{BDC70442-D03D-F84C-94E9-252C25A573CD}"/>
                </a:ext>
              </a:extLst>
            </p:cNvPr>
            <p:cNvPicPr>
              <a:picLocks noChangeAspect="1"/>
            </p:cNvPicPr>
            <p:nvPr/>
          </p:nvPicPr>
          <p:blipFill>
            <a:blip r:embed="rId4"/>
            <a:stretch>
              <a:fillRect/>
            </a:stretch>
          </p:blipFill>
          <p:spPr>
            <a:xfrm>
              <a:off x="2989568" y="5494937"/>
              <a:ext cx="769901" cy="321927"/>
            </a:xfrm>
            <a:prstGeom prst="rect">
              <a:avLst/>
            </a:prstGeom>
          </p:spPr>
        </p:pic>
        <p:cxnSp>
          <p:nvCxnSpPr>
            <p:cNvPr id="16" name="Straight Connector 15">
              <a:extLst>
                <a:ext uri="{FF2B5EF4-FFF2-40B4-BE49-F238E27FC236}">
                  <a16:creationId xmlns:a16="http://schemas.microsoft.com/office/drawing/2014/main" id="{15FEC946-3DE5-CE4F-AA6E-AD20037BA2E8}"/>
                </a:ext>
              </a:extLst>
            </p:cNvPr>
            <p:cNvCxnSpPr>
              <a:cxnSpLocks/>
            </p:cNvCxnSpPr>
            <p:nvPr/>
          </p:nvCxnSpPr>
          <p:spPr>
            <a:xfrm flipV="1">
              <a:off x="1936322" y="5130394"/>
              <a:ext cx="413880" cy="510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8F97AF-2A33-6D41-9E9F-E2F65AD76881}"/>
                </a:ext>
              </a:extLst>
            </p:cNvPr>
            <p:cNvCxnSpPr>
              <a:cxnSpLocks/>
            </p:cNvCxnSpPr>
            <p:nvPr/>
          </p:nvCxnSpPr>
          <p:spPr>
            <a:xfrm flipH="1" flipV="1">
              <a:off x="2859626" y="5118431"/>
              <a:ext cx="390419" cy="4123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E3382-364C-6D4F-A42F-07634A032F19}"/>
                </a:ext>
              </a:extLst>
            </p:cNvPr>
            <p:cNvCxnSpPr>
              <a:cxnSpLocks/>
            </p:cNvCxnSpPr>
            <p:nvPr/>
          </p:nvCxnSpPr>
          <p:spPr>
            <a:xfrm flipV="1">
              <a:off x="2098920" y="5721693"/>
              <a:ext cx="97229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 name="Table 29">
            <a:extLst>
              <a:ext uri="{FF2B5EF4-FFF2-40B4-BE49-F238E27FC236}">
                <a16:creationId xmlns:a16="http://schemas.microsoft.com/office/drawing/2014/main" id="{53273EFD-CBC2-1A48-A68C-79EAA2AD8CFF}"/>
              </a:ext>
            </a:extLst>
          </p:cNvPr>
          <p:cNvGraphicFramePr>
            <a:graphicFrameLocks noGrp="1"/>
          </p:cNvGraphicFramePr>
          <p:nvPr/>
        </p:nvGraphicFramePr>
        <p:xfrm>
          <a:off x="4129992" y="34436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1" name="Table 30">
            <a:extLst>
              <a:ext uri="{FF2B5EF4-FFF2-40B4-BE49-F238E27FC236}">
                <a16:creationId xmlns:a16="http://schemas.microsoft.com/office/drawing/2014/main" id="{DFD1FF42-C179-174D-A951-2D2E40D066CA}"/>
              </a:ext>
            </a:extLst>
          </p:cNvPr>
          <p:cNvGraphicFramePr>
            <a:graphicFrameLocks noGrp="1"/>
          </p:cNvGraphicFramePr>
          <p:nvPr/>
        </p:nvGraphicFramePr>
        <p:xfrm>
          <a:off x="4282392" y="35960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2" name="Table 31">
            <a:extLst>
              <a:ext uri="{FF2B5EF4-FFF2-40B4-BE49-F238E27FC236}">
                <a16:creationId xmlns:a16="http://schemas.microsoft.com/office/drawing/2014/main" id="{E93A6B85-334E-534A-96FB-7752223BBA09}"/>
              </a:ext>
            </a:extLst>
          </p:cNvPr>
          <p:cNvGraphicFramePr>
            <a:graphicFrameLocks noGrp="1"/>
          </p:cNvGraphicFramePr>
          <p:nvPr/>
        </p:nvGraphicFramePr>
        <p:xfrm>
          <a:off x="4434792" y="37484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pSp>
        <p:nvGrpSpPr>
          <p:cNvPr id="35" name="Group 34">
            <a:extLst>
              <a:ext uri="{FF2B5EF4-FFF2-40B4-BE49-F238E27FC236}">
                <a16:creationId xmlns:a16="http://schemas.microsoft.com/office/drawing/2014/main" id="{85C77B29-2989-A742-B67F-060C338B8B0B}"/>
              </a:ext>
            </a:extLst>
          </p:cNvPr>
          <p:cNvGrpSpPr/>
          <p:nvPr/>
        </p:nvGrpSpPr>
        <p:grpSpPr>
          <a:xfrm>
            <a:off x="3959843" y="5330574"/>
            <a:ext cx="2752877" cy="957910"/>
            <a:chOff x="5057657" y="3746665"/>
            <a:chExt cx="3024108" cy="1018365"/>
          </a:xfrm>
        </p:grpSpPr>
        <p:pic>
          <p:nvPicPr>
            <p:cNvPr id="33" name="Picture 32">
              <a:extLst>
                <a:ext uri="{FF2B5EF4-FFF2-40B4-BE49-F238E27FC236}">
                  <a16:creationId xmlns:a16="http://schemas.microsoft.com/office/drawing/2014/main" id="{A20BA45E-11D0-344E-9516-4CB99D58C217}"/>
                </a:ext>
              </a:extLst>
            </p:cNvPr>
            <p:cNvPicPr>
              <a:picLocks noChangeAspect="1"/>
            </p:cNvPicPr>
            <p:nvPr/>
          </p:nvPicPr>
          <p:blipFill rotWithShape="1">
            <a:blip r:embed="rId5"/>
            <a:srcRect l="15502" t="11482" r="15461" b="33300"/>
            <a:stretch/>
          </p:blipFill>
          <p:spPr>
            <a:xfrm>
              <a:off x="5057657" y="3804910"/>
              <a:ext cx="2003480" cy="960120"/>
            </a:xfrm>
            <a:prstGeom prst="rect">
              <a:avLst/>
            </a:prstGeom>
          </p:spPr>
        </p:pic>
        <p:pic>
          <p:nvPicPr>
            <p:cNvPr id="34" name="Picture 33">
              <a:extLst>
                <a:ext uri="{FF2B5EF4-FFF2-40B4-BE49-F238E27FC236}">
                  <a16:creationId xmlns:a16="http://schemas.microsoft.com/office/drawing/2014/main" id="{5E0D2B77-4525-D04E-A190-61F6FA1EF483}"/>
                </a:ext>
              </a:extLst>
            </p:cNvPr>
            <p:cNvPicPr>
              <a:picLocks noChangeAspect="1"/>
            </p:cNvPicPr>
            <p:nvPr/>
          </p:nvPicPr>
          <p:blipFill rotWithShape="1">
            <a:blip r:embed="rId6"/>
            <a:srcRect l="22316" r="19421" b="12571"/>
            <a:stretch/>
          </p:blipFill>
          <p:spPr>
            <a:xfrm>
              <a:off x="7061137" y="3746665"/>
              <a:ext cx="1020628" cy="1018365"/>
            </a:xfrm>
            <a:prstGeom prst="rect">
              <a:avLst/>
            </a:prstGeom>
          </p:spPr>
        </p:pic>
      </p:grpSp>
      <p:sp>
        <p:nvSpPr>
          <p:cNvPr id="41" name="Left Brace 40">
            <a:extLst>
              <a:ext uri="{FF2B5EF4-FFF2-40B4-BE49-F238E27FC236}">
                <a16:creationId xmlns:a16="http://schemas.microsoft.com/office/drawing/2014/main" id="{35744319-B09C-AF4D-884F-BE63510355E1}"/>
              </a:ext>
            </a:extLst>
          </p:cNvPr>
          <p:cNvSpPr/>
          <p:nvPr/>
        </p:nvSpPr>
        <p:spPr>
          <a:xfrm>
            <a:off x="3397518" y="2000934"/>
            <a:ext cx="515910" cy="4287550"/>
          </a:xfrm>
          <a:prstGeom prst="leftBrace">
            <a:avLst>
              <a:gd name="adj1" fmla="val 10644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B9EE1B4-390E-C245-9117-E45B43ECD5B8}"/>
              </a:ext>
            </a:extLst>
          </p:cNvPr>
          <p:cNvSpPr txBox="1"/>
          <p:nvPr/>
        </p:nvSpPr>
        <p:spPr>
          <a:xfrm>
            <a:off x="6641702" y="3407678"/>
            <a:ext cx="5366387" cy="878145"/>
          </a:xfrm>
          <a:prstGeom prst="rect">
            <a:avLst/>
          </a:prstGeom>
          <a:noFill/>
        </p:spPr>
        <p:txBody>
          <a:bodyPr wrap="square" lIns="90000" rtlCol="0">
            <a:noAutofit/>
          </a:bodyPr>
          <a:lstStyle/>
          <a:p>
            <a:pPr algn="ctr">
              <a:lnSpc>
                <a:spcPct val="80000"/>
              </a:lnSpc>
            </a:pPr>
            <a:r>
              <a:rPr lang="en-US" altLang="zh-CN" sz="2400" b="1" dirty="0"/>
              <a:t>Distributed</a:t>
            </a:r>
            <a:r>
              <a:rPr lang="zh-CN" altLang="en-US" sz="2400" b="1" dirty="0"/>
              <a:t> </a:t>
            </a:r>
            <a:r>
              <a:rPr lang="en-US" altLang="zh-CN" sz="2400" b="1" dirty="0"/>
              <a:t>DPV</a:t>
            </a:r>
          </a:p>
          <a:p>
            <a:pPr algn="ctr">
              <a:lnSpc>
                <a:spcPct val="80000"/>
              </a:lnSpc>
            </a:pPr>
            <a:r>
              <a:rPr lang="en-US" altLang="zh-CN" sz="2400" dirty="0" err="1"/>
              <a:t>Tulkun</a:t>
            </a:r>
            <a:r>
              <a:rPr lang="zh-CN" altLang="en-US" sz="2400" dirty="0"/>
              <a:t> </a:t>
            </a:r>
            <a:r>
              <a:rPr lang="en-US" altLang="zh-CN" sz="2400" dirty="0"/>
              <a:t>[HotNets'22,</a:t>
            </a:r>
            <a:r>
              <a:rPr lang="zh-CN" altLang="en-US" sz="2400" dirty="0"/>
              <a:t> </a:t>
            </a:r>
            <a:r>
              <a:rPr lang="en-US" altLang="zh-CN" sz="2400" dirty="0"/>
              <a:t>SIGCOMM'23]</a:t>
            </a:r>
            <a:endParaRPr lang="en-US" sz="2400" dirty="0"/>
          </a:p>
        </p:txBody>
      </p:sp>
      <p:sp>
        <p:nvSpPr>
          <p:cNvPr id="43" name="TextBox 42">
            <a:extLst>
              <a:ext uri="{FF2B5EF4-FFF2-40B4-BE49-F238E27FC236}">
                <a16:creationId xmlns:a16="http://schemas.microsoft.com/office/drawing/2014/main" id="{84058501-30EF-8048-844E-06EB7A898304}"/>
              </a:ext>
            </a:extLst>
          </p:cNvPr>
          <p:cNvSpPr txBox="1"/>
          <p:nvPr/>
        </p:nvSpPr>
        <p:spPr>
          <a:xfrm>
            <a:off x="6712720" y="5385361"/>
            <a:ext cx="5366387" cy="970989"/>
          </a:xfrm>
          <a:prstGeom prst="rect">
            <a:avLst/>
          </a:prstGeom>
          <a:noFill/>
        </p:spPr>
        <p:txBody>
          <a:bodyPr wrap="square" lIns="90000" rtlCol="0">
            <a:noAutofit/>
          </a:bodyPr>
          <a:lstStyle/>
          <a:p>
            <a:pPr algn="ctr"/>
            <a:r>
              <a:rPr lang="en-US" altLang="zh-CN" sz="2400" b="1" dirty="0"/>
              <a:t>Distributed</a:t>
            </a:r>
            <a:r>
              <a:rPr lang="zh-CN" altLang="en-US" sz="2400" b="1" dirty="0"/>
              <a:t> </a:t>
            </a:r>
            <a:r>
              <a:rPr lang="en-US" altLang="zh-CN" sz="2400" b="1" dirty="0"/>
              <a:t>runtime</a:t>
            </a:r>
            <a:r>
              <a:rPr lang="zh-CN" altLang="en-US" sz="2400" b="1" dirty="0"/>
              <a:t> </a:t>
            </a:r>
            <a:r>
              <a:rPr lang="en-US" altLang="zh-CN" sz="2400" b="1" dirty="0"/>
              <a:t>verification</a:t>
            </a:r>
          </a:p>
          <a:p>
            <a:pPr algn="ctr"/>
            <a:r>
              <a:rPr lang="en-US" altLang="zh-CN" sz="2400" dirty="0" err="1"/>
              <a:t>DistDevCheck</a:t>
            </a:r>
            <a:r>
              <a:rPr lang="zh-CN" altLang="en-US" sz="2400" dirty="0"/>
              <a:t> </a:t>
            </a:r>
            <a:r>
              <a:rPr lang="en-US" altLang="zh-CN" sz="2400" dirty="0"/>
              <a:t>[WIP]</a:t>
            </a:r>
            <a:endParaRPr lang="en-US" sz="2400" dirty="0"/>
          </a:p>
        </p:txBody>
      </p:sp>
      <p:sp>
        <p:nvSpPr>
          <p:cNvPr id="45" name="Rounded Rectangle 44">
            <a:extLst>
              <a:ext uri="{FF2B5EF4-FFF2-40B4-BE49-F238E27FC236}">
                <a16:creationId xmlns:a16="http://schemas.microsoft.com/office/drawing/2014/main" id="{8F910CF2-1BB8-3342-BF86-8EE42F7325B7}"/>
              </a:ext>
            </a:extLst>
          </p:cNvPr>
          <p:cNvSpPr/>
          <p:nvPr/>
        </p:nvSpPr>
        <p:spPr>
          <a:xfrm>
            <a:off x="3959843" y="3375833"/>
            <a:ext cx="7973655" cy="1798724"/>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4EB4D14-A3A3-4B4A-9673-AEA91B69CA6B}"/>
              </a:ext>
            </a:extLst>
          </p:cNvPr>
          <p:cNvSpPr/>
          <p:nvPr/>
        </p:nvSpPr>
        <p:spPr>
          <a:xfrm>
            <a:off x="3959843" y="1826741"/>
            <a:ext cx="7973655" cy="3347816"/>
          </a:xfrm>
          <a:prstGeom prst="roundRect">
            <a:avLst>
              <a:gd name="adj" fmla="val 9904"/>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9C10BA9A-3A2A-914C-96D3-D5D10C1F8888}"/>
              </a:ext>
            </a:extLst>
          </p:cNvPr>
          <p:cNvSpPr/>
          <p:nvPr/>
        </p:nvSpPr>
        <p:spPr>
          <a:xfrm>
            <a:off x="3968677" y="1829791"/>
            <a:ext cx="7973655" cy="4581346"/>
          </a:xfrm>
          <a:prstGeom prst="roundRect">
            <a:avLst>
              <a:gd name="adj" fmla="val 8113"/>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A6627B77-3875-6D49-B938-911FDDD8E64F}"/>
              </a:ext>
            </a:extLst>
          </p:cNvPr>
          <p:cNvSpPr/>
          <p:nvPr/>
        </p:nvSpPr>
        <p:spPr>
          <a:xfrm>
            <a:off x="838198" y="1821179"/>
            <a:ext cx="2969215" cy="1572294"/>
          </a:xfrm>
          <a:prstGeom prst="wedgeRoundRectCallout">
            <a:avLst>
              <a:gd name="adj1" fmla="val 54006"/>
              <a:gd name="adj2" fmla="val 82747"/>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zh-CN" sz="2400" b="1" dirty="0">
                <a:solidFill>
                  <a:prstClr val="black"/>
                </a:solidFill>
              </a:rPr>
              <a:t>Our</a:t>
            </a:r>
            <a:r>
              <a:rPr lang="zh-CN" altLang="en-US" sz="2400" b="1" dirty="0">
                <a:solidFill>
                  <a:prstClr val="black"/>
                </a:solidFill>
              </a:rPr>
              <a:t> </a:t>
            </a:r>
            <a:r>
              <a:rPr lang="en-US" altLang="zh-CN" sz="2400" b="1" dirty="0">
                <a:solidFill>
                  <a:prstClr val="black"/>
                </a:solidFill>
              </a:rPr>
              <a:t>vision:</a:t>
            </a:r>
            <a:r>
              <a:rPr lang="zh-CN" altLang="en-US" sz="2400" b="1" dirty="0">
                <a:solidFill>
                  <a:prstClr val="black"/>
                </a:solidFill>
              </a:rPr>
              <a:t> </a:t>
            </a:r>
            <a:endParaRPr lang="en-US" altLang="zh-CN" sz="2400" b="1" dirty="0">
              <a:solidFill>
                <a:prstClr val="black"/>
              </a:solidFill>
            </a:endParaRPr>
          </a:p>
          <a:p>
            <a:pPr lvl="0" algn="ctr"/>
            <a:r>
              <a:rPr lang="en-US" altLang="zh-CN" sz="2400" dirty="0">
                <a:solidFill>
                  <a:prstClr val="black"/>
                </a:solidFill>
              </a:rPr>
              <a:t>Scalable,</a:t>
            </a:r>
            <a:r>
              <a:rPr lang="zh-CN" altLang="en-US" sz="2400" dirty="0">
                <a:solidFill>
                  <a:prstClr val="black"/>
                </a:solidFill>
              </a:rPr>
              <a:t> </a:t>
            </a:r>
            <a:r>
              <a:rPr lang="en-US" altLang="zh-CN" sz="2400" dirty="0">
                <a:solidFill>
                  <a:prstClr val="black"/>
                </a:solidFill>
              </a:rPr>
              <a:t>reliable,</a:t>
            </a:r>
            <a:r>
              <a:rPr lang="zh-CN" altLang="en-US" sz="2400" dirty="0">
                <a:solidFill>
                  <a:prstClr val="black"/>
                </a:solidFill>
              </a:rPr>
              <a:t> </a:t>
            </a:r>
            <a:endParaRPr lang="en-US" altLang="zh-CN" sz="2400" dirty="0">
              <a:solidFill>
                <a:prstClr val="black"/>
              </a:solidFill>
            </a:endParaRPr>
          </a:p>
          <a:p>
            <a:pPr lvl="0" algn="ctr"/>
            <a:r>
              <a:rPr lang="en-US" altLang="zh-CN" sz="2400" dirty="0">
                <a:solidFill>
                  <a:prstClr val="black"/>
                </a:solidFill>
              </a:rPr>
              <a:t>full-stack </a:t>
            </a:r>
          </a:p>
          <a:p>
            <a:pPr lvl="0" algn="ctr"/>
            <a:r>
              <a:rPr lang="en-US" altLang="zh-CN" sz="2400" dirty="0">
                <a:solidFill>
                  <a:prstClr val="black"/>
                </a:solidFill>
              </a:rPr>
              <a:t>network</a:t>
            </a:r>
            <a:r>
              <a:rPr lang="zh-CN" altLang="en-US" sz="2400" dirty="0">
                <a:solidFill>
                  <a:prstClr val="black"/>
                </a:solidFill>
              </a:rPr>
              <a:t> </a:t>
            </a:r>
            <a:r>
              <a:rPr lang="en-US" altLang="zh-CN" sz="2400" dirty="0">
                <a:solidFill>
                  <a:prstClr val="black"/>
                </a:solidFill>
              </a:rPr>
              <a:t>verification</a:t>
            </a:r>
          </a:p>
        </p:txBody>
      </p:sp>
      <p:sp>
        <p:nvSpPr>
          <p:cNvPr id="38" name="TextBox 37">
            <a:extLst>
              <a:ext uri="{FF2B5EF4-FFF2-40B4-BE49-F238E27FC236}">
                <a16:creationId xmlns:a16="http://schemas.microsoft.com/office/drawing/2014/main" id="{80C1B800-FDD6-794F-87EC-149D86F5E9AE}"/>
              </a:ext>
            </a:extLst>
          </p:cNvPr>
          <p:cNvSpPr txBox="1"/>
          <p:nvPr/>
        </p:nvSpPr>
        <p:spPr>
          <a:xfrm>
            <a:off x="1173616" y="220380"/>
            <a:ext cx="10149119" cy="400110"/>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a:ea typeface="Microsoft YaHei" panose="020B0503020204020204" pitchFamily="34" charset="-122"/>
              </a:rPr>
              <a:t>us,</a:t>
            </a:r>
            <a:r>
              <a:rPr lang="zh-CN" altLang="en-US" sz="2000" dirty="0">
                <a:ea typeface="Microsoft YaHei" panose="020B0503020204020204" pitchFamily="34" charset="-122"/>
              </a:rPr>
              <a:t> </a:t>
            </a:r>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7"/>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visit</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8"/>
              </a:rPr>
              <a:t>sngroup.org.cn</a:t>
            </a:r>
            <a:endParaRPr lang="en-US" sz="2000" dirty="0">
              <a:ea typeface="Microsoft YaHei" panose="020B0503020204020204" pitchFamily="34" charset="-122"/>
            </a:endParaRPr>
          </a:p>
        </p:txBody>
      </p:sp>
      <p:sp>
        <p:nvSpPr>
          <p:cNvPr id="3" name="Rectangle 2">
            <a:extLst>
              <a:ext uri="{FF2B5EF4-FFF2-40B4-BE49-F238E27FC236}">
                <a16:creationId xmlns:a16="http://schemas.microsoft.com/office/drawing/2014/main" id="{6C1B9CA4-315D-894A-ACE4-28172BD7D10D}"/>
              </a:ext>
            </a:extLst>
          </p:cNvPr>
          <p:cNvSpPr/>
          <p:nvPr/>
        </p:nvSpPr>
        <p:spPr>
          <a:xfrm>
            <a:off x="6935961" y="3994502"/>
            <a:ext cx="5070683" cy="369332"/>
          </a:xfrm>
          <a:prstGeom prst="rect">
            <a:avLst/>
          </a:prstGeom>
        </p:spPr>
        <p:txBody>
          <a:bodyPr wrap="square">
            <a:spAutoFit/>
          </a:bodyPr>
          <a:lstStyle/>
          <a:p>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err="1">
                <a:ea typeface="Microsoft YaHei" panose="020B0503020204020204" pitchFamily="34" charset="-122"/>
              </a:rPr>
              <a:t>VaaS</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dirty="0"/>
          </a:p>
        </p:txBody>
      </p:sp>
      <p:sp>
        <p:nvSpPr>
          <p:cNvPr id="4" name="Rectangle 3">
            <a:extLst>
              <a:ext uri="{FF2B5EF4-FFF2-40B4-BE49-F238E27FC236}">
                <a16:creationId xmlns:a16="http://schemas.microsoft.com/office/drawing/2014/main" id="{C8669FDB-D5B3-A84F-AC00-1CCB4DD69F06}"/>
              </a:ext>
            </a:extLst>
          </p:cNvPr>
          <p:cNvSpPr/>
          <p:nvPr/>
        </p:nvSpPr>
        <p:spPr>
          <a:xfrm>
            <a:off x="7676231" y="4252923"/>
            <a:ext cx="6096000" cy="923330"/>
          </a:xfrm>
          <a:prstGeom prst="rect">
            <a:avLst/>
          </a:prstGeom>
        </p:spPr>
        <p:txBody>
          <a:bodyPr>
            <a:spAutoFit/>
          </a:bodyPr>
          <a:lstStyle/>
          <a:p>
            <a:pPr lvl="1">
              <a:lnSpc>
                <a:spcPct val="100000"/>
              </a:lnSpc>
            </a:pPr>
            <a:r>
              <a:rPr lang="en-US" dirty="0">
                <a:ea typeface="Microsoft YaHei" panose="020B0503020204020204" pitchFamily="34" charset="-122"/>
                <a:hlinkClick r:id="rId9"/>
              </a:rPr>
              <a:t>github.com/</a:t>
            </a:r>
            <a:r>
              <a:rPr lang="en-US" altLang="zh-CN" dirty="0">
                <a:ea typeface="Microsoft YaHei" panose="020B0503020204020204" pitchFamily="34" charset="-122"/>
                <a:hlinkClick r:id="rId9"/>
              </a:rPr>
              <a:t>s</a:t>
            </a:r>
            <a:r>
              <a:rPr lang="en-US" dirty="0">
                <a:ea typeface="Microsoft YaHei" panose="020B0503020204020204" pitchFamily="34" charset="-122"/>
                <a:hlinkClick r:id="rId9"/>
              </a:rPr>
              <a:t>onic</a:t>
            </a:r>
            <a:r>
              <a:rPr lang="en-US" altLang="zh-CN" dirty="0">
                <a:ea typeface="Microsoft YaHei" panose="020B0503020204020204" pitchFamily="34" charset="-122"/>
                <a:hlinkClick r:id="rId9"/>
              </a:rPr>
              <a:t>-</a:t>
            </a:r>
            <a:r>
              <a:rPr lang="en-US" dirty="0">
                <a:ea typeface="Microsoft YaHei" panose="020B0503020204020204" pitchFamily="34" charset="-122"/>
                <a:hlinkClick r:id="rId9"/>
              </a:rPr>
              <a:t>net/SONiC/pull/948</a:t>
            </a:r>
            <a:endParaRPr lang="en-US" dirty="0">
              <a:ea typeface="Microsoft YaHei" panose="020B0503020204020204" pitchFamily="34" charset="-122"/>
            </a:endParaRPr>
          </a:p>
          <a:p>
            <a:pPr lvl="1">
              <a:lnSpc>
                <a:spcPct val="100000"/>
              </a:lnSpc>
            </a:pPr>
            <a:r>
              <a:rPr lang="en-US" dirty="0">
                <a:ea typeface="Microsoft YaHei" panose="020B0503020204020204" pitchFamily="34" charset="-122"/>
                <a:hlinkClick r:id="rId10"/>
              </a:rPr>
              <a:t>github.com/sngroup-xmu/ddpv-public</a:t>
            </a:r>
            <a:r>
              <a:rPr lang="zh-CN" altLang="en-US" dirty="0">
                <a:ea typeface="Microsoft YaHei" panose="020B0503020204020204" pitchFamily="34" charset="-122"/>
              </a:rPr>
              <a:t> </a:t>
            </a:r>
            <a:endParaRPr lang="en-US" altLang="zh-CN" dirty="0">
              <a:ea typeface="Microsoft YaHei" panose="020B0503020204020204" pitchFamily="34" charset="-122"/>
            </a:endParaRPr>
          </a:p>
          <a:p>
            <a:pPr lvl="1">
              <a:lnSpc>
                <a:spcPct val="100000"/>
              </a:lnSpc>
            </a:pPr>
            <a:r>
              <a:rPr lang="en-US" altLang="zh-CN" dirty="0">
                <a:hlinkClick r:id="rId11"/>
              </a:rPr>
              <a:t>distributeddpvdemo.tech</a:t>
            </a:r>
            <a:endParaRPr lang="en-US" altLang="zh-CN" dirty="0"/>
          </a:p>
        </p:txBody>
      </p:sp>
      <p:sp>
        <p:nvSpPr>
          <p:cNvPr id="6" name="Rectangle 5">
            <a:extLst>
              <a:ext uri="{FF2B5EF4-FFF2-40B4-BE49-F238E27FC236}">
                <a16:creationId xmlns:a16="http://schemas.microsoft.com/office/drawing/2014/main" id="{DA841B96-484D-7748-972E-25F6B19B7F91}"/>
              </a:ext>
            </a:extLst>
          </p:cNvPr>
          <p:cNvSpPr/>
          <p:nvPr/>
        </p:nvSpPr>
        <p:spPr>
          <a:xfrm>
            <a:off x="6936830" y="4264412"/>
            <a:ext cx="1355307" cy="369332"/>
          </a:xfrm>
          <a:prstGeom prst="rect">
            <a:avLst/>
          </a:prstGeom>
        </p:spPr>
        <p:txBody>
          <a:bodyPr wrap="none">
            <a:spAutoFit/>
          </a:bodyPr>
          <a:lstStyle/>
          <a:p>
            <a:r>
              <a:rPr lang="en-US" altLang="zh-CN" b="1" dirty="0">
                <a:ea typeface="Microsoft YaHei" panose="020B0503020204020204" pitchFamily="34" charset="-122"/>
              </a:rPr>
              <a:t>code/demo:</a:t>
            </a:r>
            <a:endParaRPr lang="en-US" b="1" dirty="0"/>
          </a:p>
        </p:txBody>
      </p:sp>
    </p:spTree>
    <p:extLst>
      <p:ext uri="{BB962C8B-B14F-4D97-AF65-F5344CB8AC3E}">
        <p14:creationId xmlns:p14="http://schemas.microsoft.com/office/powerpoint/2010/main" val="361297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xit" presetSubtype="10" fill="hold" grpId="0" nodeType="withEffect">
                                  <p:stCondLst>
                                    <p:cond delay="0"/>
                                  </p:stCondLst>
                                  <p:childTnLst>
                                    <p:animEffect transition="out" filter="blinds(horizontal)">
                                      <p:cBhvr>
                                        <p:cTn id="8" dur="500"/>
                                        <p:tgtEl>
                                          <p:spTgt spid="45"/>
                                        </p:tgtEl>
                                      </p:cBhvr>
                                    </p:animEffect>
                                    <p:set>
                                      <p:cBhvr>
                                        <p:cTn id="9" dur="1" fill="hold">
                                          <p:stCondLst>
                                            <p:cond delay="499"/>
                                          </p:stCondLst>
                                        </p:cTn>
                                        <p:tgtEl>
                                          <p:spTgt spid="45"/>
                                        </p:tgtEl>
                                        <p:attrNameLst>
                                          <p:attrName>style.visibility</p:attrName>
                                        </p:attrNameLst>
                                      </p:cBhvr>
                                      <p:to>
                                        <p:strVal val="hidden"/>
                                      </p:to>
                                    </p:set>
                                  </p:childTnLst>
                                </p:cTn>
                              </p:par>
                              <p:par>
                                <p:cTn id="10" presetID="3" presetClass="entr" presetSubtype="1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3" presetClass="exit" presetSubtype="10" fill="hold" grpId="1" nodeType="with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1" presetClass="entr" presetSubtype="0" fill="hold" grpId="0" nodeType="withEffect">
                                  <p:stCondLst>
                                    <p:cond delay="100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5" grpId="0" animBg="1"/>
      <p:bldP spid="27" grpId="0" animBg="1"/>
      <p:bldP spid="27" grpId="1"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8A27-90C6-9949-B60F-D0B4568AA9F4}"/>
              </a:ext>
            </a:extLst>
          </p:cNvPr>
          <p:cNvSpPr>
            <a:spLocks noGrp="1"/>
          </p:cNvSpPr>
          <p:nvPr>
            <p:ph type="title"/>
          </p:nvPr>
        </p:nvSpPr>
        <p:spPr/>
        <p:txBody>
          <a:bodyPr/>
          <a:lstStyle/>
          <a:p>
            <a:r>
              <a:rPr lang="en-US" dirty="0"/>
              <a:t>Bac</a:t>
            </a:r>
            <a:r>
              <a:rPr lang="en-US" altLang="zh-CN" dirty="0"/>
              <a:t>kup</a:t>
            </a:r>
            <a:r>
              <a:rPr lang="zh-CN" altLang="en-US" dirty="0"/>
              <a:t> </a:t>
            </a:r>
            <a:r>
              <a:rPr lang="en-US" altLang="zh-CN" dirty="0"/>
              <a:t>Slides</a:t>
            </a:r>
            <a:endParaRPr lang="en-US" dirty="0"/>
          </a:p>
        </p:txBody>
      </p:sp>
      <p:sp>
        <p:nvSpPr>
          <p:cNvPr id="3" name="Content Placeholder 2">
            <a:extLst>
              <a:ext uri="{FF2B5EF4-FFF2-40B4-BE49-F238E27FC236}">
                <a16:creationId xmlns:a16="http://schemas.microsoft.com/office/drawing/2014/main" id="{3B69E9A0-8DF5-764D-91E5-3EBBFE004EC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54BCC35-32D7-5F46-9435-BE2558C96DF8}"/>
              </a:ext>
            </a:extLst>
          </p:cNvPr>
          <p:cNvSpPr>
            <a:spLocks noGrp="1"/>
          </p:cNvSpPr>
          <p:nvPr>
            <p:ph type="sldNum" sz="quarter" idx="12"/>
          </p:nvPr>
        </p:nvSpPr>
        <p:spPr/>
        <p:txBody>
          <a:bodyPr/>
          <a:lstStyle/>
          <a:p>
            <a:fld id="{1083CBEB-A62C-7547-B7F6-B847810FF90F}" type="slidenum">
              <a:rPr lang="en-US" smtClean="0"/>
              <a:t>22</a:t>
            </a:fld>
            <a:endParaRPr lang="en-US"/>
          </a:p>
        </p:txBody>
      </p:sp>
    </p:spTree>
    <p:extLst>
      <p:ext uri="{BB962C8B-B14F-4D97-AF65-F5344CB8AC3E}">
        <p14:creationId xmlns:p14="http://schemas.microsoft.com/office/powerpoint/2010/main" val="3336923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BE03-B7C1-6D49-B192-395613146AF2}"/>
              </a:ext>
            </a:extLst>
          </p:cNvPr>
          <p:cNvSpPr>
            <a:spLocks noGrp="1"/>
          </p:cNvSpPr>
          <p:nvPr>
            <p:ph type="title"/>
          </p:nvPr>
        </p:nvSpPr>
        <p:spPr/>
        <p:txBody>
          <a:bodyPr/>
          <a:lstStyle/>
          <a:p>
            <a:r>
              <a:rPr lang="en-US" altLang="zh-CN" dirty="0"/>
              <a:t>Per-device</a:t>
            </a:r>
            <a:r>
              <a:rPr lang="zh-CN" altLang="en-US" dirty="0"/>
              <a:t> </a:t>
            </a:r>
            <a:r>
              <a:rPr lang="en-US" altLang="zh-CN" dirty="0"/>
              <a:t>Total</a:t>
            </a:r>
            <a:r>
              <a:rPr lang="zh-CN" altLang="en-US" dirty="0"/>
              <a:t> </a:t>
            </a:r>
            <a:r>
              <a:rPr lang="en-US" altLang="zh-CN" dirty="0"/>
              <a:t>Message</a:t>
            </a:r>
            <a:r>
              <a:rPr lang="zh-CN" altLang="en-US" dirty="0"/>
              <a:t> </a:t>
            </a:r>
            <a:r>
              <a:rPr lang="en-US" altLang="zh-CN" dirty="0"/>
              <a:t>Processing</a:t>
            </a:r>
            <a:r>
              <a:rPr lang="zh-CN" altLang="en-US" dirty="0"/>
              <a:t> </a:t>
            </a:r>
            <a:r>
              <a:rPr lang="en-US" altLang="zh-CN" dirty="0"/>
              <a:t>Time</a:t>
            </a:r>
            <a:endParaRPr lang="en-US" dirty="0"/>
          </a:p>
        </p:txBody>
      </p:sp>
      <p:sp>
        <p:nvSpPr>
          <p:cNvPr id="4" name="Slide Number Placeholder 3">
            <a:extLst>
              <a:ext uri="{FF2B5EF4-FFF2-40B4-BE49-F238E27FC236}">
                <a16:creationId xmlns:a16="http://schemas.microsoft.com/office/drawing/2014/main" id="{3E327DE8-A5E6-3949-853B-1F81892AFDB3}"/>
              </a:ext>
            </a:extLst>
          </p:cNvPr>
          <p:cNvSpPr>
            <a:spLocks noGrp="1"/>
          </p:cNvSpPr>
          <p:nvPr>
            <p:ph type="sldNum" sz="quarter" idx="12"/>
          </p:nvPr>
        </p:nvSpPr>
        <p:spPr/>
        <p:txBody>
          <a:bodyPr/>
          <a:lstStyle/>
          <a:p>
            <a:fld id="{1083CBEB-A62C-7547-B7F6-B847810FF90F}" type="slidenum">
              <a:rPr lang="en-US" smtClean="0"/>
              <a:t>23</a:t>
            </a:fld>
            <a:endParaRPr lang="en-US"/>
          </a:p>
        </p:txBody>
      </p:sp>
      <p:pic>
        <p:nvPicPr>
          <p:cNvPr id="5" name="Picture 4">
            <a:extLst>
              <a:ext uri="{FF2B5EF4-FFF2-40B4-BE49-F238E27FC236}">
                <a16:creationId xmlns:a16="http://schemas.microsoft.com/office/drawing/2014/main" id="{D0791CA9-DC9D-784E-966A-DB180293BE56}"/>
              </a:ext>
            </a:extLst>
          </p:cNvPr>
          <p:cNvPicPr>
            <a:picLocks noChangeAspect="1"/>
          </p:cNvPicPr>
          <p:nvPr/>
        </p:nvPicPr>
        <p:blipFill>
          <a:blip r:embed="rId2"/>
          <a:stretch>
            <a:fillRect/>
          </a:stretch>
        </p:blipFill>
        <p:spPr>
          <a:xfrm>
            <a:off x="1952076" y="1872349"/>
            <a:ext cx="7648603" cy="4302339"/>
          </a:xfrm>
          <a:prstGeom prst="rect">
            <a:avLst/>
          </a:prstGeom>
        </p:spPr>
      </p:pic>
    </p:spTree>
    <p:extLst>
      <p:ext uri="{BB962C8B-B14F-4D97-AF65-F5344CB8AC3E}">
        <p14:creationId xmlns:p14="http://schemas.microsoft.com/office/powerpoint/2010/main" val="205042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ea typeface="Microsoft YaHei" panose="020B0503020204020204" pitchFamily="34" charset="-122"/>
              </a:rPr>
              <a:t>How</a:t>
            </a:r>
            <a:r>
              <a:rPr lang="zh-CN" altLang="en-US" dirty="0">
                <a:ea typeface="Microsoft YaHei" panose="020B0503020204020204" pitchFamily="34" charset="-122"/>
              </a:rPr>
              <a:t> </a:t>
            </a:r>
            <a:r>
              <a:rPr lang="en-US" altLang="zh-CN" dirty="0">
                <a:ea typeface="Microsoft YaHei" panose="020B0503020204020204" pitchFamily="34" charset="-122"/>
              </a:rPr>
              <a:t>Does</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Usually</a:t>
            </a:r>
            <a:r>
              <a:rPr lang="zh-CN" altLang="en-US" dirty="0">
                <a:ea typeface="Microsoft YaHei" panose="020B0503020204020204" pitchFamily="34" charset="-122"/>
              </a:rPr>
              <a:t> </a:t>
            </a:r>
            <a:r>
              <a:rPr lang="en-US" altLang="zh-CN" dirty="0">
                <a:ea typeface="Microsoft YaHei" panose="020B0503020204020204" pitchFamily="34" charset="-122"/>
              </a:rPr>
              <a:t>Work?</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200" y="1825625"/>
            <a:ext cx="6059584" cy="4351338"/>
          </a:xfrm>
        </p:spPr>
        <p:txBody>
          <a:bodyPr lIns="90000">
            <a:noAutofit/>
          </a:bodyPr>
          <a:lstStyle/>
          <a:p>
            <a:pPr>
              <a:lnSpc>
                <a:spcPct val="100000"/>
              </a:lnSpc>
            </a:pPr>
            <a:r>
              <a:rPr lang="en-US" altLang="zh-CN" dirty="0"/>
              <a:t>A</a:t>
            </a:r>
            <a:r>
              <a:rPr lang="zh-CN" altLang="en-US" dirty="0"/>
              <a:t> </a:t>
            </a:r>
            <a:r>
              <a:rPr lang="en-US" altLang="zh-CN" dirty="0"/>
              <a:t>(cluster</a:t>
            </a:r>
            <a:r>
              <a:rPr lang="zh-CN" altLang="en-US" dirty="0"/>
              <a:t> </a:t>
            </a:r>
            <a:r>
              <a:rPr lang="en-US" altLang="zh-CN" dirty="0"/>
              <a:t>of)</a:t>
            </a:r>
            <a:r>
              <a:rPr lang="zh-CN" altLang="en-US" dirty="0"/>
              <a:t> </a:t>
            </a:r>
            <a:r>
              <a:rPr lang="en-US" altLang="zh-CN" dirty="0"/>
              <a:t>server(s)</a:t>
            </a:r>
            <a:r>
              <a:rPr lang="zh-CN" altLang="en-US" dirty="0"/>
              <a:t> </a:t>
            </a:r>
            <a:r>
              <a:rPr lang="en-US" altLang="zh-CN" dirty="0"/>
              <a:t>as</a:t>
            </a:r>
            <a:r>
              <a:rPr lang="zh-CN" altLang="en-US" dirty="0"/>
              <a:t> </a:t>
            </a:r>
            <a:r>
              <a:rPr lang="en-US" altLang="zh-CN" dirty="0"/>
              <a:t>a</a:t>
            </a:r>
            <a:r>
              <a:rPr lang="zh-CN" altLang="en-US" dirty="0"/>
              <a:t> </a:t>
            </a:r>
            <a:r>
              <a:rPr lang="en-US" altLang="zh-CN" b="1" dirty="0"/>
              <a:t>centralized</a:t>
            </a:r>
            <a:r>
              <a:rPr lang="zh-CN" altLang="en-US" dirty="0"/>
              <a:t> </a:t>
            </a:r>
            <a:r>
              <a:rPr lang="en-US" altLang="zh-CN" dirty="0"/>
              <a:t>verifier </a:t>
            </a:r>
          </a:p>
          <a:p>
            <a:pPr lvl="1">
              <a:lnSpc>
                <a:spcPct val="100000"/>
              </a:lnSpc>
            </a:pPr>
            <a:r>
              <a:rPr lang="en-US" altLang="zh-CN" dirty="0"/>
              <a:t>Collect</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r>
              <a:rPr lang="zh-CN" altLang="en-US" dirty="0"/>
              <a:t> </a:t>
            </a:r>
            <a:r>
              <a:rPr lang="en-US" altLang="zh-CN" dirty="0"/>
              <a:t>(e.g.,</a:t>
            </a:r>
            <a:r>
              <a:rPr lang="zh-CN" altLang="en-US" dirty="0"/>
              <a:t> </a:t>
            </a:r>
            <a:r>
              <a:rPr lang="en-US" altLang="zh-CN" dirty="0"/>
              <a:t>FIB/ACL)</a:t>
            </a:r>
            <a:r>
              <a:rPr lang="zh-CN" altLang="en-US" dirty="0"/>
              <a:t> </a:t>
            </a:r>
            <a:r>
              <a:rPr lang="en-US" altLang="zh-CN" dirty="0"/>
              <a:t>from</a:t>
            </a:r>
            <a:r>
              <a:rPr lang="zh-CN" altLang="en-US" dirty="0"/>
              <a:t> </a:t>
            </a:r>
            <a:r>
              <a:rPr lang="en-US" altLang="zh-CN" dirty="0"/>
              <a:t>routers/switches</a:t>
            </a:r>
            <a:r>
              <a:rPr lang="zh-CN" altLang="en-US" dirty="0"/>
              <a:t> </a:t>
            </a:r>
            <a:r>
              <a:rPr lang="en-US" altLang="zh-CN" dirty="0"/>
              <a:t>through</a:t>
            </a:r>
            <a:r>
              <a:rPr lang="zh-CN" altLang="en-US" dirty="0"/>
              <a:t> </a:t>
            </a:r>
            <a:r>
              <a:rPr lang="en-US" altLang="zh-CN" dirty="0"/>
              <a:t>a</a:t>
            </a:r>
            <a:r>
              <a:rPr lang="zh-CN" altLang="en-US" dirty="0"/>
              <a:t> </a:t>
            </a:r>
            <a:r>
              <a:rPr lang="en-US" altLang="zh-CN" dirty="0"/>
              <a:t>management</a:t>
            </a:r>
            <a:r>
              <a:rPr lang="zh-CN" altLang="en-US" dirty="0"/>
              <a:t> </a:t>
            </a:r>
            <a:r>
              <a:rPr lang="en-US" altLang="zh-CN" dirty="0"/>
              <a:t>network</a:t>
            </a:r>
          </a:p>
          <a:p>
            <a:pPr lvl="1">
              <a:lnSpc>
                <a:spcPct val="100000"/>
              </a:lnSpc>
            </a:pPr>
            <a:r>
              <a:rPr lang="en-US" altLang="zh-CN" dirty="0"/>
              <a:t>Run</a:t>
            </a:r>
            <a:r>
              <a:rPr lang="zh-CN" altLang="en-US" dirty="0"/>
              <a:t> </a:t>
            </a:r>
            <a:r>
              <a:rPr lang="en-US" altLang="zh-CN" b="1" dirty="0"/>
              <a:t>computation-intensive,</a:t>
            </a:r>
            <a:r>
              <a:rPr lang="zh-CN" altLang="en-US" b="1" dirty="0"/>
              <a:t> </a:t>
            </a:r>
            <a:r>
              <a:rPr lang="en-US" altLang="zh-CN" b="1" dirty="0"/>
              <a:t>memory-intensive</a:t>
            </a:r>
            <a:r>
              <a:rPr lang="zh-CN" altLang="en-US" b="1" dirty="0"/>
              <a:t> </a:t>
            </a:r>
            <a:r>
              <a:rPr lang="en-US" altLang="zh-CN" b="1" dirty="0"/>
              <a:t>algorithms</a:t>
            </a:r>
            <a:r>
              <a:rPr lang="zh-CN" altLang="en-US" b="1" dirty="0"/>
              <a:t> </a:t>
            </a:r>
            <a:r>
              <a:rPr lang="en-US" altLang="zh-CN" dirty="0"/>
              <a:t>to</a:t>
            </a:r>
            <a:r>
              <a:rPr lang="zh-CN" altLang="en-US" dirty="0"/>
              <a:t> </a:t>
            </a:r>
            <a:r>
              <a:rPr lang="en-US" altLang="zh-CN" dirty="0"/>
              <a:t>verify</a:t>
            </a:r>
            <a:r>
              <a:rPr lang="zh-CN" altLang="en-US" dirty="0"/>
              <a:t> </a:t>
            </a:r>
            <a:r>
              <a:rPr lang="en-US" altLang="zh-CN" dirty="0"/>
              <a:t>the</a:t>
            </a:r>
            <a:r>
              <a:rPr lang="zh-CN" altLang="en-US" dirty="0"/>
              <a:t> </a:t>
            </a:r>
            <a:r>
              <a:rPr lang="en-US" altLang="zh-CN" dirty="0"/>
              <a:t>network</a:t>
            </a:r>
            <a:r>
              <a:rPr lang="zh-CN" altLang="en-US" dirty="0"/>
              <a:t> </a:t>
            </a:r>
            <a:r>
              <a:rPr lang="en-US" altLang="zh-CN" dirty="0"/>
              <a:t>data</a:t>
            </a:r>
            <a:r>
              <a:rPr lang="zh-CN" altLang="en-US" dirty="0"/>
              <a:t> </a:t>
            </a:r>
            <a:r>
              <a:rPr lang="en-US" altLang="zh-CN" dirty="0"/>
              <a:t>plane</a:t>
            </a:r>
            <a:endParaRPr lang="en-US" dirty="0">
              <a:latin typeface="Microsoft YaHei" panose="020B0503020204020204" pitchFamily="34" charset="-122"/>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3</a:t>
            </a:fld>
            <a:endParaRPr lang="en-US"/>
          </a:p>
        </p:txBody>
      </p:sp>
      <p:pic>
        <p:nvPicPr>
          <p:cNvPr id="14" name="Picture 13">
            <a:extLst>
              <a:ext uri="{FF2B5EF4-FFF2-40B4-BE49-F238E27FC236}">
                <a16:creationId xmlns:a16="http://schemas.microsoft.com/office/drawing/2014/main" id="{99CF8063-301F-6C4B-B908-AD3E25A57BEB}"/>
              </a:ext>
            </a:extLst>
          </p:cNvPr>
          <p:cNvPicPr>
            <a:picLocks noChangeAspect="1"/>
          </p:cNvPicPr>
          <p:nvPr/>
        </p:nvPicPr>
        <p:blipFill>
          <a:blip r:embed="rId3">
            <a:biLevel thresh="75000"/>
          </a:blip>
          <a:stretch>
            <a:fillRect/>
          </a:stretch>
        </p:blipFill>
        <p:spPr>
          <a:xfrm>
            <a:off x="8200307" y="2816243"/>
            <a:ext cx="1947958" cy="1159273"/>
          </a:xfrm>
          <a:prstGeom prst="rect">
            <a:avLst/>
          </a:prstGeom>
        </p:spPr>
      </p:pic>
      <p:pic>
        <p:nvPicPr>
          <p:cNvPr id="15" name="Picture 14">
            <a:extLst>
              <a:ext uri="{FF2B5EF4-FFF2-40B4-BE49-F238E27FC236}">
                <a16:creationId xmlns:a16="http://schemas.microsoft.com/office/drawing/2014/main" id="{ACE7852F-4112-4349-A8F7-0D18B054FB98}"/>
              </a:ext>
            </a:extLst>
          </p:cNvPr>
          <p:cNvPicPr>
            <a:picLocks noChangeAspect="1"/>
          </p:cNvPicPr>
          <p:nvPr/>
        </p:nvPicPr>
        <p:blipFill>
          <a:blip r:embed="rId4"/>
          <a:stretch>
            <a:fillRect/>
          </a:stretch>
        </p:blipFill>
        <p:spPr>
          <a:xfrm>
            <a:off x="7741711" y="4313634"/>
            <a:ext cx="2690751" cy="1310879"/>
          </a:xfrm>
          <a:prstGeom prst="rect">
            <a:avLst/>
          </a:prstGeom>
        </p:spPr>
      </p:pic>
      <p:sp>
        <p:nvSpPr>
          <p:cNvPr id="16" name="Rectangle 15">
            <a:extLst>
              <a:ext uri="{FF2B5EF4-FFF2-40B4-BE49-F238E27FC236}">
                <a16:creationId xmlns:a16="http://schemas.microsoft.com/office/drawing/2014/main" id="{D83EF2E0-68BD-EB45-BF2A-E07DCBC8210D}"/>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17" name="Picture 16">
            <a:extLst>
              <a:ext uri="{FF2B5EF4-FFF2-40B4-BE49-F238E27FC236}">
                <a16:creationId xmlns:a16="http://schemas.microsoft.com/office/drawing/2014/main" id="{663E9742-7B8B-9742-A62C-62C03E70923A}"/>
              </a:ext>
            </a:extLst>
          </p:cNvPr>
          <p:cNvPicPr>
            <a:picLocks noChangeAspect="1"/>
          </p:cNvPicPr>
          <p:nvPr/>
        </p:nvPicPr>
        <p:blipFill>
          <a:blip r:embed="rId5"/>
          <a:stretch>
            <a:fillRect/>
          </a:stretch>
        </p:blipFill>
        <p:spPr>
          <a:xfrm>
            <a:off x="9769613" y="1832446"/>
            <a:ext cx="1018704" cy="1018704"/>
          </a:xfrm>
          <a:prstGeom prst="rect">
            <a:avLst/>
          </a:prstGeom>
        </p:spPr>
      </p:pic>
      <p:cxnSp>
        <p:nvCxnSpPr>
          <p:cNvPr id="18" name="Straight Arrow Connector 17">
            <a:extLst>
              <a:ext uri="{FF2B5EF4-FFF2-40B4-BE49-F238E27FC236}">
                <a16:creationId xmlns:a16="http://schemas.microsoft.com/office/drawing/2014/main" id="{392DA800-4869-EF4A-B949-256874861B42}"/>
              </a:ext>
            </a:extLst>
          </p:cNvPr>
          <p:cNvCxnSpPr>
            <a:cxnSpLocks/>
            <a:stCxn id="15" idx="0"/>
            <a:endCxn id="16"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5D025E-F146-C549-8F57-AC4C4726AF79}"/>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29" name="Rectangle 28">
            <a:extLst>
              <a:ext uri="{FF2B5EF4-FFF2-40B4-BE49-F238E27FC236}">
                <a16:creationId xmlns:a16="http://schemas.microsoft.com/office/drawing/2014/main" id="{B2E5C6E2-FA21-7D41-A1FB-29DD9F9DA5A3}"/>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0" name="Rectangle 29">
            <a:extLst>
              <a:ext uri="{FF2B5EF4-FFF2-40B4-BE49-F238E27FC236}">
                <a16:creationId xmlns:a16="http://schemas.microsoft.com/office/drawing/2014/main" id="{BE5C20F0-8034-0F46-98EE-3DC76EDA9010}"/>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1" name="Rectangle 30">
            <a:extLst>
              <a:ext uri="{FF2B5EF4-FFF2-40B4-BE49-F238E27FC236}">
                <a16:creationId xmlns:a16="http://schemas.microsoft.com/office/drawing/2014/main" id="{C64F969C-9DB9-8145-83DF-997B28F39B10}"/>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2" name="Rectangle 31">
            <a:extLst>
              <a:ext uri="{FF2B5EF4-FFF2-40B4-BE49-F238E27FC236}">
                <a16:creationId xmlns:a16="http://schemas.microsoft.com/office/drawing/2014/main" id="{66BF0737-E751-3E4E-96D4-2E79822BAF2C}"/>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4.375E-6 3.33333E-6 L 0.09531 -0.275 " pathEditMode="relative" rAng="0" ptsTypes="AA">
                                      <p:cBhvr>
                                        <p:cTn id="6" dur="2000" fill="hold"/>
                                        <p:tgtEl>
                                          <p:spTgt spid="29"/>
                                        </p:tgtEl>
                                        <p:attrNameLst>
                                          <p:attrName>ppt_x</p:attrName>
                                          <p:attrName>ppt_y</p:attrName>
                                        </p:attrNameLst>
                                      </p:cBhvr>
                                      <p:rCtr x="4766" y="-13750"/>
                                    </p:animMotion>
                                  </p:childTnLst>
                                </p:cTn>
                              </p:par>
                              <p:par>
                                <p:cTn id="7" presetID="0" presetClass="path" presetSubtype="0" accel="50000" decel="50000" fill="hold" grpId="1" nodeType="withEffect">
                                  <p:stCondLst>
                                    <p:cond delay="0"/>
                                  </p:stCondLst>
                                  <p:childTnLst>
                                    <p:animMotion origin="layout" path="M 0 0 L -0.10053 -0.27291 " pathEditMode="relative" ptsTypes="AA">
                                      <p:cBhvr>
                                        <p:cTn id="8" dur="2000" fill="hold"/>
                                        <p:tgtEl>
                                          <p:spTgt spid="31"/>
                                        </p:tgtEl>
                                        <p:attrNameLst>
                                          <p:attrName>ppt_x</p:attrName>
                                          <p:attrName>ppt_y</p:attrName>
                                        </p:attrNameLst>
                                      </p:cBhvr>
                                    </p:animMotion>
                                  </p:childTnLst>
                                </p:cTn>
                              </p:par>
                              <p:par>
                                <p:cTn id="9" presetID="0" presetClass="path" presetSubtype="0" accel="50000" decel="50000" fill="hold" grpId="1" nodeType="withEffect">
                                  <p:stCondLst>
                                    <p:cond delay="0"/>
                                  </p:stCondLst>
                                  <p:childTnLst>
                                    <p:animMotion origin="layout" path="M 0 0 L 0.09322 -0.43426 " pathEditMode="relative" ptsTypes="AA">
                                      <p:cBhvr>
                                        <p:cTn id="10" dur="2000" fill="hold"/>
                                        <p:tgtEl>
                                          <p:spTgt spid="30"/>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0 0 L -0.10053 -0.43426 " pathEditMode="relative" ptsTypes="AA">
                                      <p:cBhvr>
                                        <p:cTn id="12" dur="2000" fill="hold"/>
                                        <p:tgtEl>
                                          <p:spTgt spid="32"/>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P spid="31" grpId="1" animBg="1"/>
      <p:bldP spid="3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t>Centralized</a:t>
            </a:r>
            <a:r>
              <a:rPr lang="zh-CN" altLang="en-US" dirty="0"/>
              <a:t> </a:t>
            </a:r>
            <a:r>
              <a:rPr lang="en-US" altLang="zh-CN" dirty="0"/>
              <a:t>DPVs</a:t>
            </a:r>
            <a:r>
              <a:rPr lang="zh-CN" altLang="en-US" dirty="0"/>
              <a:t> </a:t>
            </a:r>
            <a:r>
              <a:rPr lang="en-US" altLang="zh-CN" dirty="0"/>
              <a:t>Do</a:t>
            </a:r>
            <a:r>
              <a:rPr lang="zh-CN" altLang="en-US" dirty="0"/>
              <a:t> </a:t>
            </a:r>
            <a:r>
              <a:rPr lang="en-US" altLang="zh-CN" dirty="0"/>
              <a:t>Not</a:t>
            </a:r>
            <a:r>
              <a:rPr lang="zh-CN" altLang="en-US" dirty="0"/>
              <a:t> </a:t>
            </a:r>
            <a:r>
              <a:rPr lang="en-US" altLang="zh-CN" dirty="0"/>
              <a:t>Scale</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199" y="1825625"/>
            <a:ext cx="7362107" cy="4351338"/>
          </a:xfrm>
        </p:spPr>
        <p:txBody>
          <a:bodyPr>
            <a:noAutofit/>
          </a:bodyPr>
          <a:lstStyle/>
          <a:p>
            <a:pPr marL="514350" indent="-514350">
              <a:lnSpc>
                <a:spcPct val="100000"/>
              </a:lnSpc>
              <a:buFont typeface="+mj-lt"/>
              <a:buAutoNum type="arabicPeriod"/>
            </a:pPr>
            <a:r>
              <a:rPr lang="en-US" altLang="zh-CN" dirty="0">
                <a:ea typeface="Microsoft YaHei" panose="020B0503020204020204" pitchFamily="34" charset="-122"/>
              </a:rPr>
              <a:t>Need</a:t>
            </a:r>
            <a:r>
              <a:rPr lang="zh-CN" altLang="en-US" dirty="0">
                <a:ea typeface="Microsoft YaHei" panose="020B0503020204020204" pitchFamily="34" charset="-122"/>
              </a:rPr>
              <a:t> </a:t>
            </a:r>
            <a:r>
              <a:rPr lang="en-US" altLang="zh-CN" dirty="0">
                <a:ea typeface="Microsoft YaHei" panose="020B0503020204020204" pitchFamily="34" charset="-122"/>
              </a:rPr>
              <a:t>a</a:t>
            </a:r>
            <a:r>
              <a:rPr lang="zh-CN" altLang="en-US" dirty="0">
                <a:ea typeface="Microsoft YaHei" panose="020B0503020204020204" pitchFamily="34" charset="-122"/>
              </a:rPr>
              <a:t> </a:t>
            </a:r>
            <a:r>
              <a:rPr lang="en-US" altLang="zh-CN" dirty="0">
                <a:ea typeface="Microsoft YaHei" panose="020B0503020204020204" pitchFamily="34" charset="-122"/>
              </a:rPr>
              <a:t>highly-available</a:t>
            </a:r>
            <a:r>
              <a:rPr lang="zh-CN" altLang="en-US" dirty="0">
                <a:ea typeface="Microsoft YaHei" panose="020B0503020204020204" pitchFamily="34" charset="-122"/>
              </a:rPr>
              <a:t> </a:t>
            </a:r>
            <a:r>
              <a:rPr lang="en-US" altLang="zh-CN" dirty="0">
                <a:ea typeface="Microsoft YaHei" panose="020B0503020204020204" pitchFamily="34" charset="-122"/>
              </a:rPr>
              <a:t>management</a:t>
            </a:r>
            <a:r>
              <a:rPr lang="zh-CN" altLang="en-US" dirty="0">
                <a:ea typeface="Microsoft YaHei" panose="020B0503020204020204" pitchFamily="34" charset="-122"/>
              </a:rPr>
              <a:t> </a:t>
            </a:r>
            <a:r>
              <a:rPr lang="en-US" altLang="zh-CN" dirty="0">
                <a:ea typeface="Microsoft YaHei" panose="020B0503020204020204" pitchFamily="34" charset="-122"/>
              </a:rPr>
              <a:t>network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Incomplete</a:t>
            </a:r>
            <a:r>
              <a:rPr lang="zh-CN" altLang="en-US" dirty="0">
                <a:ea typeface="Microsoft YaHei" panose="020B0503020204020204" pitchFamily="34" charset="-122"/>
              </a:rPr>
              <a:t> </a:t>
            </a:r>
            <a:r>
              <a:rPr lang="en-US" altLang="zh-CN" dirty="0">
                <a:ea typeface="Microsoft YaHei" panose="020B0503020204020204" pitchFamily="34" charset="-122"/>
              </a:rPr>
              <a:t>DP,</a:t>
            </a:r>
            <a:r>
              <a:rPr lang="zh-CN" altLang="en-US" dirty="0">
                <a:ea typeface="Microsoft YaHei" panose="020B0503020204020204" pitchFamily="34" charset="-122"/>
              </a:rPr>
              <a:t> </a:t>
            </a:r>
            <a:r>
              <a:rPr lang="en-US" altLang="zh-CN" dirty="0">
                <a:ea typeface="Microsoft YaHei" panose="020B0503020204020204" pitchFamily="34" charset="-122"/>
              </a:rPr>
              <a:t>inconclusive</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performance</a:t>
            </a:r>
            <a:r>
              <a:rPr lang="zh-CN" altLang="en-US" dirty="0"/>
              <a:t> </a:t>
            </a:r>
            <a:r>
              <a:rPr lang="en-US" altLang="zh-CN" dirty="0"/>
              <a:t>bottleneck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Larger</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more</a:t>
            </a:r>
            <a:r>
              <a:rPr lang="zh-CN" altLang="en-US" dirty="0">
                <a:ea typeface="Microsoft YaHei" panose="020B0503020204020204" pitchFamily="34" charset="-122"/>
              </a:rPr>
              <a:t> </a:t>
            </a:r>
            <a:r>
              <a:rPr lang="en-US" altLang="zh-CN" dirty="0">
                <a:ea typeface="Microsoft YaHei" panose="020B0503020204020204" pitchFamily="34" charset="-122"/>
              </a:rPr>
              <a:t>computation</a:t>
            </a:r>
            <a:r>
              <a:rPr lang="zh-CN" altLang="en-US" dirty="0">
                <a:ea typeface="Microsoft YaHei" panose="020B0503020204020204" pitchFamily="34" charset="-122"/>
              </a:rPr>
              <a:t> </a:t>
            </a:r>
            <a:r>
              <a:rPr lang="en-US" altLang="zh-CN" dirty="0">
                <a:ea typeface="Microsoft YaHei" panose="020B0503020204020204" pitchFamily="34" charset="-122"/>
              </a:rPr>
              <a:t>power</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single</a:t>
            </a:r>
            <a:r>
              <a:rPr lang="zh-CN" altLang="en-US" dirty="0"/>
              <a:t> </a:t>
            </a:r>
            <a:r>
              <a:rPr lang="en-US" altLang="zh-CN" dirty="0" err="1"/>
              <a:t>PoF</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fails,</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Out-of-band</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Slow</a:t>
            </a:r>
            <a:r>
              <a:rPr lang="zh-CN" altLang="en-US" dirty="0">
                <a:ea typeface="Microsoft YaHei" panose="020B0503020204020204" pitchFamily="34" charset="-122"/>
              </a:rPr>
              <a:t> </a:t>
            </a:r>
            <a:r>
              <a:rPr lang="en-US" altLang="zh-CN" dirty="0">
                <a:ea typeface="Microsoft YaHei" panose="020B0503020204020204" pitchFamily="34" charset="-122"/>
              </a:rPr>
              <a:t>reaction</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errors</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4</a:t>
            </a:fld>
            <a:endParaRPr lang="en-US"/>
          </a:p>
        </p:txBody>
      </p:sp>
      <p:pic>
        <p:nvPicPr>
          <p:cNvPr id="18" name="Picture 17">
            <a:extLst>
              <a:ext uri="{FF2B5EF4-FFF2-40B4-BE49-F238E27FC236}">
                <a16:creationId xmlns:a16="http://schemas.microsoft.com/office/drawing/2014/main" id="{26A9175C-B4A6-FD40-BD58-D072DF936297}"/>
              </a:ext>
            </a:extLst>
          </p:cNvPr>
          <p:cNvPicPr>
            <a:picLocks noChangeAspect="1"/>
          </p:cNvPicPr>
          <p:nvPr/>
        </p:nvPicPr>
        <p:blipFill>
          <a:blip r:embed="rId3">
            <a:biLevel thresh="75000"/>
          </a:blip>
          <a:stretch>
            <a:fillRect/>
          </a:stretch>
        </p:blipFill>
        <p:spPr>
          <a:xfrm>
            <a:off x="8200307" y="2816243"/>
            <a:ext cx="1947958" cy="1159273"/>
          </a:xfrm>
          <a:prstGeom prst="rect">
            <a:avLst/>
          </a:prstGeom>
        </p:spPr>
      </p:pic>
      <p:pic>
        <p:nvPicPr>
          <p:cNvPr id="19" name="Picture 18">
            <a:extLst>
              <a:ext uri="{FF2B5EF4-FFF2-40B4-BE49-F238E27FC236}">
                <a16:creationId xmlns:a16="http://schemas.microsoft.com/office/drawing/2014/main" id="{A5B2ED08-2EE6-CC4E-AA2F-95B602F040FE}"/>
              </a:ext>
            </a:extLst>
          </p:cNvPr>
          <p:cNvPicPr>
            <a:picLocks noChangeAspect="1"/>
          </p:cNvPicPr>
          <p:nvPr/>
        </p:nvPicPr>
        <p:blipFill>
          <a:blip r:embed="rId4"/>
          <a:stretch>
            <a:fillRect/>
          </a:stretch>
        </p:blipFill>
        <p:spPr>
          <a:xfrm>
            <a:off x="7741711" y="4313634"/>
            <a:ext cx="2690751" cy="1310879"/>
          </a:xfrm>
          <a:prstGeom prst="rect">
            <a:avLst/>
          </a:prstGeom>
        </p:spPr>
      </p:pic>
      <p:sp>
        <p:nvSpPr>
          <p:cNvPr id="31" name="Rectangle 30">
            <a:extLst>
              <a:ext uri="{FF2B5EF4-FFF2-40B4-BE49-F238E27FC236}">
                <a16:creationId xmlns:a16="http://schemas.microsoft.com/office/drawing/2014/main" id="{1E9A7D18-E32D-6646-A627-CF0C35D10C04}"/>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32" name="Picture 31">
            <a:extLst>
              <a:ext uri="{FF2B5EF4-FFF2-40B4-BE49-F238E27FC236}">
                <a16:creationId xmlns:a16="http://schemas.microsoft.com/office/drawing/2014/main" id="{429E0744-2FB9-DC42-BBF6-81E1382D8CA1}"/>
              </a:ext>
            </a:extLst>
          </p:cNvPr>
          <p:cNvPicPr>
            <a:picLocks noChangeAspect="1"/>
          </p:cNvPicPr>
          <p:nvPr/>
        </p:nvPicPr>
        <p:blipFill>
          <a:blip r:embed="rId5"/>
          <a:stretch>
            <a:fillRect/>
          </a:stretch>
        </p:blipFill>
        <p:spPr>
          <a:xfrm>
            <a:off x="9769613" y="1832446"/>
            <a:ext cx="1018704" cy="1018704"/>
          </a:xfrm>
          <a:prstGeom prst="rect">
            <a:avLst/>
          </a:prstGeom>
        </p:spPr>
      </p:pic>
      <p:cxnSp>
        <p:nvCxnSpPr>
          <p:cNvPr id="33" name="Straight Arrow Connector 32">
            <a:extLst>
              <a:ext uri="{FF2B5EF4-FFF2-40B4-BE49-F238E27FC236}">
                <a16:creationId xmlns:a16="http://schemas.microsoft.com/office/drawing/2014/main" id="{C3B3F2C6-CC5F-E14A-9048-0532813D6E0E}"/>
              </a:ext>
            </a:extLst>
          </p:cNvPr>
          <p:cNvCxnSpPr>
            <a:cxnSpLocks/>
            <a:stCxn id="19" idx="0"/>
            <a:endCxn id="31"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51AE71-9938-7841-BAD1-22A76055ADDC}"/>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35" name="Rectangle 34">
            <a:extLst>
              <a:ext uri="{FF2B5EF4-FFF2-40B4-BE49-F238E27FC236}">
                <a16:creationId xmlns:a16="http://schemas.microsoft.com/office/drawing/2014/main" id="{13E931D5-239C-F047-8847-1E9EC066F454}"/>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6" name="Rectangle 35">
            <a:extLst>
              <a:ext uri="{FF2B5EF4-FFF2-40B4-BE49-F238E27FC236}">
                <a16:creationId xmlns:a16="http://schemas.microsoft.com/office/drawing/2014/main" id="{F73EA454-D644-6840-BC68-5FD45AE81D45}"/>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7" name="Rectangle 36">
            <a:extLst>
              <a:ext uri="{FF2B5EF4-FFF2-40B4-BE49-F238E27FC236}">
                <a16:creationId xmlns:a16="http://schemas.microsoft.com/office/drawing/2014/main" id="{FB64DE50-9E98-6E40-A2C3-434A40C3A69D}"/>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8" name="Rectangle 37">
            <a:extLst>
              <a:ext uri="{FF2B5EF4-FFF2-40B4-BE49-F238E27FC236}">
                <a16:creationId xmlns:a16="http://schemas.microsoft.com/office/drawing/2014/main" id="{9EA279E3-2501-AA48-8B18-C9044AA8F690}"/>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1560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199" y="365125"/>
            <a:ext cx="11199472" cy="1325563"/>
          </a:xfrm>
        </p:spPr>
        <p:txBody>
          <a:bodyPr>
            <a:noAutofit/>
          </a:bodyPr>
          <a:lstStyle/>
          <a:p>
            <a:r>
              <a:rPr lang="en-US" altLang="zh-CN" dirty="0">
                <a:ea typeface="Microsoft YaHei" panose="020B0503020204020204" pitchFamily="34" charset="-122"/>
              </a:rPr>
              <a:t>Our</a:t>
            </a:r>
            <a:r>
              <a:rPr lang="zh-CN" altLang="en-US" dirty="0">
                <a:ea typeface="Microsoft YaHei" panose="020B0503020204020204" pitchFamily="34" charset="-122"/>
              </a:rPr>
              <a:t> </a:t>
            </a:r>
            <a:r>
              <a:rPr lang="en-US" altLang="zh-CN" dirty="0">
                <a:ea typeface="Microsoft YaHei" panose="020B0503020204020204" pitchFamily="34" charset="-122"/>
              </a:rPr>
              <a:t>Proposal:</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A1323D04-8C61-8147-8A8F-EBB36D02F368}"/>
              </a:ext>
            </a:extLst>
          </p:cNvPr>
          <p:cNvSpPr>
            <a:spLocks noGrp="1"/>
          </p:cNvSpPr>
          <p:nvPr>
            <p:ph idx="1"/>
          </p:nvPr>
        </p:nvSpPr>
        <p:spPr>
          <a:xfrm>
            <a:off x="745599" y="1675152"/>
            <a:ext cx="7090438" cy="5182848"/>
          </a:xfrm>
        </p:spPr>
        <p:txBody>
          <a:bodyPr lIns="90000">
            <a:noAutofit/>
          </a:bodyPr>
          <a:lstStyle/>
          <a:p>
            <a:pPr>
              <a:lnSpc>
                <a:spcPct val="100000"/>
              </a:lnSpc>
            </a:pPr>
            <a:r>
              <a:rPr lang="en-US" altLang="zh-CN" b="1" dirty="0">
                <a:ea typeface="Microsoft YaHei" panose="020B0503020204020204" pitchFamily="34" charset="-122"/>
              </a:rPr>
              <a:t>Basic</a:t>
            </a:r>
            <a:r>
              <a:rPr lang="zh-CN" altLang="en-US" b="1" dirty="0">
                <a:ea typeface="Microsoft YaHei" panose="020B0503020204020204" pitchFamily="34" charset="-122"/>
              </a:rPr>
              <a:t> </a:t>
            </a:r>
            <a:r>
              <a:rPr lang="en-US" altLang="zh-CN" b="1" dirty="0">
                <a:ea typeface="Microsoft YaHei" panose="020B0503020204020204" pitchFamily="34" charset="-122"/>
              </a:rPr>
              <a:t>idea</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a:t>
            </a:r>
            <a:r>
              <a:rPr lang="en-US" altLang="ja-JP" dirty="0">
                <a:ea typeface="Microsoft YaHei" panose="020B0503020204020204" pitchFamily="34" charset="-122"/>
              </a:rPr>
              <a:t>ffload verification to distributed computations on network devices</a:t>
            </a:r>
          </a:p>
          <a:p>
            <a:r>
              <a:rPr lang="en-US" altLang="zh-CN" b="1" dirty="0"/>
              <a:t>Benefits</a:t>
            </a:r>
            <a:r>
              <a:rPr lang="en-US" altLang="zh-CN" dirty="0"/>
              <a:t>:</a:t>
            </a:r>
          </a:p>
          <a:p>
            <a:pPr lvl="1"/>
            <a:r>
              <a:rPr lang="en-US" altLang="zh-CN" sz="2800" dirty="0"/>
              <a:t>Minimize</a:t>
            </a:r>
            <a:r>
              <a:rPr lang="zh-CN" altLang="en-US" sz="2800" dirty="0"/>
              <a:t> </a:t>
            </a:r>
            <a:r>
              <a:rPr lang="en-US" altLang="zh-CN" sz="2800" dirty="0"/>
              <a:t>the</a:t>
            </a:r>
            <a:r>
              <a:rPr lang="zh-CN" altLang="en-US" sz="2800" dirty="0"/>
              <a:t> </a:t>
            </a:r>
            <a:r>
              <a:rPr lang="en-US" altLang="zh-CN" sz="2800" dirty="0"/>
              <a:t>involvement</a:t>
            </a:r>
            <a:r>
              <a:rPr lang="zh-CN" altLang="en-US" sz="2800" dirty="0"/>
              <a:t> </a:t>
            </a:r>
            <a:r>
              <a:rPr lang="en-US" altLang="zh-CN" sz="2800" dirty="0"/>
              <a:t>of</a:t>
            </a:r>
            <a:r>
              <a:rPr lang="zh-CN" altLang="en-US" sz="2800" dirty="0"/>
              <a:t> </a:t>
            </a:r>
            <a:r>
              <a:rPr lang="en-US" altLang="zh-CN" sz="2800" dirty="0"/>
              <a:t>management</a:t>
            </a:r>
            <a:r>
              <a:rPr lang="zh-CN" altLang="en-US" sz="2800" dirty="0"/>
              <a:t> </a:t>
            </a:r>
            <a:r>
              <a:rPr lang="en-US" altLang="zh-CN" sz="2800" dirty="0"/>
              <a:t>network</a:t>
            </a:r>
            <a:r>
              <a:rPr lang="zh-CN" altLang="en-US" sz="2800" dirty="0"/>
              <a:t> </a:t>
            </a:r>
            <a:endParaRPr lang="en-US" altLang="zh-CN" sz="2800" dirty="0"/>
          </a:p>
          <a:p>
            <a:pPr lvl="2"/>
            <a:r>
              <a:rPr lang="en-US" altLang="zh-CN" sz="2400" dirty="0"/>
              <a:t>Once</a:t>
            </a:r>
            <a:r>
              <a:rPr lang="zh-CN" altLang="en-US" sz="2400" dirty="0"/>
              <a:t> </a:t>
            </a:r>
            <a:r>
              <a:rPr lang="en-US" altLang="zh-CN" sz="2400" dirty="0"/>
              <a:t>configured,</a:t>
            </a:r>
            <a:r>
              <a:rPr lang="zh-CN" altLang="en-US" sz="2400" dirty="0"/>
              <a:t> </a:t>
            </a:r>
            <a:r>
              <a:rPr lang="en-US" altLang="zh-CN" sz="2400" dirty="0"/>
              <a:t>run</a:t>
            </a:r>
            <a:r>
              <a:rPr lang="zh-CN" altLang="en-US" sz="2400" dirty="0"/>
              <a:t> </a:t>
            </a:r>
            <a:r>
              <a:rPr lang="en-US" altLang="zh-CN" sz="2400" dirty="0"/>
              <a:t>automatically</a:t>
            </a:r>
          </a:p>
          <a:p>
            <a:pPr lvl="1"/>
            <a:r>
              <a:rPr lang="en-US" altLang="zh-CN" sz="2800" dirty="0"/>
              <a:t>No</a:t>
            </a:r>
            <a:r>
              <a:rPr lang="zh-CN" altLang="en-US" sz="2800" dirty="0"/>
              <a:t> </a:t>
            </a:r>
            <a:r>
              <a:rPr lang="en-US" altLang="zh-CN" sz="2800" dirty="0"/>
              <a:t>performance</a:t>
            </a:r>
            <a:r>
              <a:rPr lang="zh-CN" altLang="en-US" sz="2800" dirty="0"/>
              <a:t> </a:t>
            </a:r>
            <a:r>
              <a:rPr lang="en-US" altLang="zh-CN" sz="2800" dirty="0"/>
              <a:t>bottleneck</a:t>
            </a:r>
          </a:p>
          <a:p>
            <a:pPr lvl="2"/>
            <a:r>
              <a:rPr lang="en-US" altLang="zh-CN" sz="2400" dirty="0"/>
              <a:t>More</a:t>
            </a:r>
            <a:r>
              <a:rPr lang="zh-CN" altLang="en-US" sz="2400" dirty="0"/>
              <a:t> </a:t>
            </a:r>
            <a:r>
              <a:rPr lang="en-US" altLang="zh-CN" sz="2400" dirty="0"/>
              <a:t>network</a:t>
            </a:r>
            <a:r>
              <a:rPr lang="zh-CN" altLang="en-US" sz="2400" dirty="0"/>
              <a:t> </a:t>
            </a:r>
            <a:r>
              <a:rPr lang="en-US" altLang="zh-CN" sz="2400" dirty="0"/>
              <a:t>devices,</a:t>
            </a:r>
            <a:r>
              <a:rPr lang="zh-CN" altLang="en-US" sz="2400" dirty="0"/>
              <a:t> </a:t>
            </a:r>
            <a:r>
              <a:rPr lang="en-US" altLang="zh-CN" sz="2400" dirty="0"/>
              <a:t>more</a:t>
            </a:r>
            <a:r>
              <a:rPr lang="zh-CN" altLang="en-US" sz="2400" dirty="0"/>
              <a:t> </a:t>
            </a:r>
            <a:r>
              <a:rPr lang="en-US" altLang="zh-CN" sz="2400" dirty="0"/>
              <a:t>verifiers</a:t>
            </a:r>
            <a:r>
              <a:rPr lang="zh-CN" altLang="en-US" sz="2400" dirty="0"/>
              <a:t> </a:t>
            </a:r>
            <a:endParaRPr lang="en-US" altLang="zh-CN" sz="2400" dirty="0"/>
          </a:p>
          <a:p>
            <a:pPr lvl="1"/>
            <a:r>
              <a:rPr lang="en-US" altLang="zh-CN" sz="2800" dirty="0"/>
              <a:t>No</a:t>
            </a:r>
            <a:r>
              <a:rPr lang="zh-CN" altLang="en-US" sz="2800" dirty="0"/>
              <a:t> </a:t>
            </a:r>
            <a:r>
              <a:rPr lang="en-US" altLang="zh-CN" sz="2800" dirty="0"/>
              <a:t>single</a:t>
            </a:r>
            <a:r>
              <a:rPr lang="zh-CN" altLang="en-US" sz="2800" dirty="0"/>
              <a:t> </a:t>
            </a:r>
            <a:r>
              <a:rPr lang="en-US" altLang="zh-CN" sz="2800" dirty="0" err="1"/>
              <a:t>PoF</a:t>
            </a:r>
            <a:endParaRPr lang="en-US" altLang="zh-CN" sz="2800" dirty="0"/>
          </a:p>
          <a:p>
            <a:pPr lvl="2"/>
            <a:r>
              <a:rPr lang="en-US" altLang="zh-CN" sz="2400" dirty="0"/>
              <a:t>Device</a:t>
            </a:r>
            <a:r>
              <a:rPr lang="zh-CN" altLang="en-US" sz="2400" dirty="0"/>
              <a:t> </a:t>
            </a:r>
            <a:r>
              <a:rPr lang="en-US" altLang="zh-CN" sz="2400" dirty="0"/>
              <a:t>malfunction</a:t>
            </a:r>
            <a:r>
              <a:rPr lang="zh-CN" altLang="en-US" sz="2400" dirty="0"/>
              <a:t> </a:t>
            </a:r>
            <a:r>
              <a:rPr lang="en-US" altLang="zh-CN" sz="2400" dirty="0"/>
              <a:t>equals</a:t>
            </a:r>
            <a:r>
              <a:rPr lang="zh-CN" altLang="en-US" sz="2400" dirty="0"/>
              <a:t> </a:t>
            </a:r>
            <a:r>
              <a:rPr lang="en-US" altLang="zh-CN" sz="2400" dirty="0"/>
              <a:t>a</a:t>
            </a:r>
            <a:r>
              <a:rPr lang="zh-CN" altLang="en-US" sz="2400" dirty="0"/>
              <a:t> </a:t>
            </a:r>
            <a:r>
              <a:rPr lang="en-US" altLang="zh-CN" sz="2400" dirty="0"/>
              <a:t>network</a:t>
            </a:r>
            <a:r>
              <a:rPr lang="zh-CN" altLang="en-US" sz="2400" dirty="0"/>
              <a:t> </a:t>
            </a:r>
            <a:r>
              <a:rPr lang="en-US" altLang="zh-CN" sz="2400" dirty="0"/>
              <a:t>error</a:t>
            </a:r>
          </a:p>
          <a:p>
            <a:pPr lvl="1"/>
            <a:r>
              <a:rPr lang="en-US" altLang="zh-CN" sz="2800" dirty="0"/>
              <a:t>Verification-as-a-service</a:t>
            </a:r>
            <a:r>
              <a:rPr lang="zh-CN" altLang="en-US" sz="2800" dirty="0"/>
              <a:t> </a:t>
            </a:r>
            <a:r>
              <a:rPr lang="en-US" altLang="zh-CN" sz="2800" dirty="0"/>
              <a:t>for</a:t>
            </a:r>
            <a:r>
              <a:rPr lang="zh-CN" altLang="en-US" sz="2800" dirty="0"/>
              <a:t> </a:t>
            </a:r>
            <a:r>
              <a:rPr lang="en-US" altLang="zh-CN" sz="2800" dirty="0"/>
              <a:t>vendors</a:t>
            </a:r>
          </a:p>
          <a:p>
            <a:pPr lvl="2"/>
            <a:r>
              <a:rPr lang="en-US" altLang="zh-CN" sz="2400" dirty="0"/>
              <a:t>Support</a:t>
            </a:r>
            <a:r>
              <a:rPr lang="zh-CN" altLang="en-US" sz="2400" dirty="0"/>
              <a:t> </a:t>
            </a:r>
            <a:r>
              <a:rPr lang="en-US" altLang="zh-CN" sz="2400" dirty="0"/>
              <a:t>flexible</a:t>
            </a:r>
            <a:r>
              <a:rPr lang="zh-CN" altLang="en-US" sz="2400" dirty="0"/>
              <a:t> </a:t>
            </a:r>
            <a:r>
              <a:rPr lang="en-US" altLang="zh-CN" sz="2400" dirty="0"/>
              <a:t>in-situ</a:t>
            </a:r>
            <a:r>
              <a:rPr lang="zh-CN" altLang="en-US" sz="2400" dirty="0"/>
              <a:t> </a:t>
            </a:r>
            <a:r>
              <a:rPr lang="en-US" altLang="zh-CN" sz="2400" dirty="0"/>
              <a:t>fast</a:t>
            </a:r>
            <a:r>
              <a:rPr lang="zh-CN" altLang="en-US" sz="2400" dirty="0"/>
              <a:t> </a:t>
            </a:r>
            <a:r>
              <a:rPr lang="en-US" altLang="zh-CN" sz="2400" dirty="0"/>
              <a:t>reroute</a:t>
            </a:r>
            <a:endParaRPr lang="en-US" sz="2400" dirty="0"/>
          </a:p>
          <a:p>
            <a:pPr>
              <a:lnSpc>
                <a:spcPct val="100000"/>
              </a:lnSpc>
            </a:pPr>
            <a:endParaRPr lang="en-US" altLang="ja-JP"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5</a:t>
            </a:fld>
            <a:endParaRPr lang="en-US"/>
          </a:p>
        </p:txBody>
      </p:sp>
      <p:pic>
        <p:nvPicPr>
          <p:cNvPr id="32" name="Picture 31">
            <a:extLst>
              <a:ext uri="{FF2B5EF4-FFF2-40B4-BE49-F238E27FC236}">
                <a16:creationId xmlns:a16="http://schemas.microsoft.com/office/drawing/2014/main" id="{21D91D61-46CC-6549-9D5B-C52012A1385D}"/>
              </a:ext>
            </a:extLst>
          </p:cNvPr>
          <p:cNvPicPr>
            <a:picLocks noChangeAspect="1"/>
          </p:cNvPicPr>
          <p:nvPr/>
        </p:nvPicPr>
        <p:blipFill>
          <a:blip r:embed="rId3"/>
          <a:stretch>
            <a:fillRect/>
          </a:stretch>
        </p:blipFill>
        <p:spPr>
          <a:xfrm>
            <a:off x="7787498" y="4347703"/>
            <a:ext cx="2690751" cy="1310879"/>
          </a:xfrm>
          <a:prstGeom prst="rect">
            <a:avLst/>
          </a:prstGeom>
        </p:spPr>
      </p:pic>
      <p:pic>
        <p:nvPicPr>
          <p:cNvPr id="33" name="Picture 32">
            <a:extLst>
              <a:ext uri="{FF2B5EF4-FFF2-40B4-BE49-F238E27FC236}">
                <a16:creationId xmlns:a16="http://schemas.microsoft.com/office/drawing/2014/main" id="{4A05FCDE-8EA1-384B-A40C-3E1210517493}"/>
              </a:ext>
            </a:extLst>
          </p:cNvPr>
          <p:cNvPicPr>
            <a:picLocks noChangeAspect="1"/>
          </p:cNvPicPr>
          <p:nvPr/>
        </p:nvPicPr>
        <p:blipFill>
          <a:blip r:embed="rId4">
            <a:biLevel thresh="75000"/>
          </a:blip>
          <a:stretch>
            <a:fillRect/>
          </a:stretch>
        </p:blipFill>
        <p:spPr>
          <a:xfrm>
            <a:off x="8246094" y="2758276"/>
            <a:ext cx="1947958" cy="1159273"/>
          </a:xfrm>
          <a:prstGeom prst="rect">
            <a:avLst/>
          </a:prstGeom>
        </p:spPr>
      </p:pic>
      <p:sp>
        <p:nvSpPr>
          <p:cNvPr id="34" name="Rectangle 33">
            <a:extLst>
              <a:ext uri="{FF2B5EF4-FFF2-40B4-BE49-F238E27FC236}">
                <a16:creationId xmlns:a16="http://schemas.microsoft.com/office/drawing/2014/main" id="{5BA4F8D1-E1B0-8D49-BB0A-A5369B7DBBC5}"/>
              </a:ext>
            </a:extLst>
          </p:cNvPr>
          <p:cNvSpPr/>
          <p:nvPr/>
        </p:nvSpPr>
        <p:spPr>
          <a:xfrm>
            <a:off x="8568346" y="2171315"/>
            <a:ext cx="1154454"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icrosoft YaHei" panose="020B0503020204020204" pitchFamily="34" charset="-122"/>
                <a:ea typeface="Microsoft YaHei" panose="020B0503020204020204" pitchFamily="34" charset="-122"/>
              </a:rPr>
              <a:t>Verifier</a:t>
            </a:r>
            <a:endParaRPr lang="en-US" sz="2000" b="1" dirty="0">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9647F51E-07B0-304D-AC44-666914D00FF3}"/>
              </a:ext>
            </a:extLst>
          </p:cNvPr>
          <p:cNvPicPr>
            <a:picLocks noChangeAspect="1"/>
          </p:cNvPicPr>
          <p:nvPr/>
        </p:nvPicPr>
        <p:blipFill>
          <a:blip r:embed="rId5"/>
          <a:stretch>
            <a:fillRect/>
          </a:stretch>
        </p:blipFill>
        <p:spPr>
          <a:xfrm>
            <a:off x="9722800" y="1866515"/>
            <a:ext cx="1018704" cy="1018704"/>
          </a:xfrm>
          <a:prstGeom prst="rect">
            <a:avLst/>
          </a:prstGeom>
        </p:spPr>
      </p:pic>
      <p:sp>
        <p:nvSpPr>
          <p:cNvPr id="37" name="TextBox 36">
            <a:extLst>
              <a:ext uri="{FF2B5EF4-FFF2-40B4-BE49-F238E27FC236}">
                <a16:creationId xmlns:a16="http://schemas.microsoft.com/office/drawing/2014/main" id="{FA612EC3-2F3E-E94D-BDFD-A5D13157E8F8}"/>
              </a:ext>
            </a:extLst>
          </p:cNvPr>
          <p:cNvSpPr txBox="1"/>
          <p:nvPr/>
        </p:nvSpPr>
        <p:spPr>
          <a:xfrm>
            <a:off x="8446759" y="3195561"/>
            <a:ext cx="1734770" cy="646331"/>
          </a:xfrm>
          <a:prstGeom prst="rect">
            <a:avLst/>
          </a:prstGeom>
          <a:noFill/>
        </p:spPr>
        <p:txBody>
          <a:bodyPr wrap="none" rtlCol="0">
            <a:spAutoFit/>
          </a:bodyPr>
          <a:lstStyle/>
          <a:p>
            <a:pPr algn="ctr"/>
            <a:r>
              <a:rPr lang="en-US" altLang="ja-JP" dirty="0">
                <a:latin typeface="Microsoft YaHei" panose="020B0503020204020204" pitchFamily="34" charset="-122"/>
                <a:ea typeface="Microsoft YaHei" panose="020B0503020204020204" pitchFamily="34" charset="-122"/>
              </a:rPr>
              <a:t>Management </a:t>
            </a:r>
          </a:p>
          <a:p>
            <a:pPr algn="ctr"/>
            <a:r>
              <a:rPr lang="en-US" altLang="ja-JP" dirty="0">
                <a:latin typeface="Microsoft YaHei" panose="020B0503020204020204" pitchFamily="34" charset="-122"/>
                <a:ea typeface="Microsoft YaHei" panose="020B0503020204020204" pitchFamily="34" charset="-122"/>
              </a:rPr>
              <a:t>Network</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39F6B462-5788-E640-9AC7-0D5B5CFCF18A}"/>
              </a:ext>
            </a:extLst>
          </p:cNvPr>
          <p:cNvSpPr/>
          <p:nvPr/>
        </p:nvSpPr>
        <p:spPr>
          <a:xfrm>
            <a:off x="8568346" y="2545463"/>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A2ED1CEB-4139-EA46-BAFA-F7E3F5489F1D}"/>
              </a:ext>
            </a:extLst>
          </p:cNvPr>
          <p:cNvSpPr/>
          <p:nvPr/>
        </p:nvSpPr>
        <p:spPr>
          <a:xfrm>
            <a:off x="8596810" y="2546136"/>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id="{3C68CAB1-20CE-784A-822A-CCC4F4781263}"/>
              </a:ext>
            </a:extLst>
          </p:cNvPr>
          <p:cNvSpPr/>
          <p:nvPr/>
        </p:nvSpPr>
        <p:spPr>
          <a:xfrm>
            <a:off x="85556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id="{1EE2BC5E-3C26-CA4D-8E4A-A9F4A38A2DB8}"/>
              </a:ext>
            </a:extLst>
          </p:cNvPr>
          <p:cNvSpPr/>
          <p:nvPr/>
        </p:nvSpPr>
        <p:spPr>
          <a:xfrm>
            <a:off x="85683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icrosoft YaHei" panose="020B0503020204020204" pitchFamily="34" charset="-122"/>
                <a:ea typeface="Microsoft YaHei" panose="020B0503020204020204" pitchFamily="34" charset="-122"/>
              </a:rPr>
              <a:t>On-device tasks</a:t>
            </a:r>
            <a:endParaRPr lang="en-US" sz="1400" b="1" dirty="0">
              <a:latin typeface="Microsoft YaHei" panose="020B0503020204020204" pitchFamily="34" charset="-122"/>
              <a:ea typeface="Microsoft YaHei" panose="020B0503020204020204" pitchFamily="34" charset="-122"/>
            </a:endParaRPr>
          </a:p>
        </p:txBody>
      </p:sp>
      <p:sp>
        <p:nvSpPr>
          <p:cNvPr id="42" name="Rectangle 41">
            <a:extLst>
              <a:ext uri="{FF2B5EF4-FFF2-40B4-BE49-F238E27FC236}">
                <a16:creationId xmlns:a16="http://schemas.microsoft.com/office/drawing/2014/main" id="{8EE97EEC-E5CC-BC45-A4D6-8294686F1D6F}"/>
              </a:ext>
            </a:extLst>
          </p:cNvPr>
          <p:cNvSpPr/>
          <p:nvPr/>
        </p:nvSpPr>
        <p:spPr>
          <a:xfrm>
            <a:off x="7610742"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3" name="Rectangle 42">
            <a:extLst>
              <a:ext uri="{FF2B5EF4-FFF2-40B4-BE49-F238E27FC236}">
                <a16:creationId xmlns:a16="http://schemas.microsoft.com/office/drawing/2014/main" id="{69F5A126-2A43-494E-9728-CF48BEE1C06D}"/>
              </a:ext>
            </a:extLst>
          </p:cNvPr>
          <p:cNvSpPr/>
          <p:nvPr/>
        </p:nvSpPr>
        <p:spPr>
          <a:xfrm>
            <a:off x="7610742" y="558931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4" name="Rectangle 43">
            <a:extLst>
              <a:ext uri="{FF2B5EF4-FFF2-40B4-BE49-F238E27FC236}">
                <a16:creationId xmlns:a16="http://schemas.microsoft.com/office/drawing/2014/main" id="{EC461585-A74E-2B43-846B-78B715FA7684}"/>
              </a:ext>
            </a:extLst>
          </p:cNvPr>
          <p:cNvSpPr/>
          <p:nvPr/>
        </p:nvSpPr>
        <p:spPr>
          <a:xfrm>
            <a:off x="9973906"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5" name="Rectangle 44">
            <a:extLst>
              <a:ext uri="{FF2B5EF4-FFF2-40B4-BE49-F238E27FC236}">
                <a16:creationId xmlns:a16="http://schemas.microsoft.com/office/drawing/2014/main" id="{FD600591-F37F-3F46-9DE8-215EE16157B0}"/>
              </a:ext>
            </a:extLst>
          </p:cNvPr>
          <p:cNvSpPr/>
          <p:nvPr/>
        </p:nvSpPr>
        <p:spPr>
          <a:xfrm>
            <a:off x="9973906" y="55845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5" name="Rounded Rectangle 4">
            <a:extLst>
              <a:ext uri="{FF2B5EF4-FFF2-40B4-BE49-F238E27FC236}">
                <a16:creationId xmlns:a16="http://schemas.microsoft.com/office/drawing/2014/main" id="{3370ADC2-64D2-4C47-85D2-DE404B0C141D}"/>
              </a:ext>
            </a:extLst>
          </p:cNvPr>
          <p:cNvSpPr/>
          <p:nvPr/>
        </p:nvSpPr>
        <p:spPr>
          <a:xfrm>
            <a:off x="7787499" y="1578926"/>
            <a:ext cx="3724144" cy="231195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solidFill>
                  <a:schemeClr val="tx1"/>
                </a:solidFill>
              </a:rPr>
              <a:t>Fundamental</a:t>
            </a:r>
            <a:r>
              <a:rPr lang="zh-CN" altLang="en-US" sz="2800" b="1" dirty="0">
                <a:solidFill>
                  <a:schemeClr val="tx1"/>
                </a:solidFill>
              </a:rPr>
              <a:t> </a:t>
            </a:r>
            <a:r>
              <a:rPr lang="en-US" altLang="zh-CN" sz="2800" b="1" dirty="0">
                <a:solidFill>
                  <a:schemeClr val="tx1"/>
                </a:solidFill>
              </a:rPr>
              <a:t>challenge:</a:t>
            </a:r>
          </a:p>
          <a:p>
            <a:pPr algn="ctr"/>
            <a:r>
              <a:rPr lang="en-US" altLang="zh-CN" sz="2800" dirty="0">
                <a:solidFill>
                  <a:schemeClr val="tx1"/>
                </a:solidFill>
              </a:rPr>
              <a:t>How</a:t>
            </a:r>
            <a:r>
              <a:rPr lang="zh-CN" altLang="en-US" sz="2800" dirty="0">
                <a:solidFill>
                  <a:schemeClr val="tx1"/>
                </a:solidFill>
              </a:rPr>
              <a:t> </a:t>
            </a:r>
            <a:r>
              <a:rPr lang="en-US" altLang="zh-CN" sz="2800" dirty="0">
                <a:solidFill>
                  <a:schemeClr val="tx1"/>
                </a:solidFill>
              </a:rPr>
              <a:t>to</a:t>
            </a:r>
            <a:r>
              <a:rPr lang="zh-CN" altLang="en-US" sz="2800" dirty="0">
                <a:solidFill>
                  <a:schemeClr val="tx1"/>
                </a:solidFill>
              </a:rPr>
              <a:t> </a:t>
            </a:r>
            <a:r>
              <a:rPr lang="en-US" altLang="zh-CN" sz="2800" dirty="0">
                <a:solidFill>
                  <a:schemeClr val="tx1"/>
                </a:solidFill>
              </a:rPr>
              <a:t>achieve</a:t>
            </a:r>
            <a:r>
              <a:rPr lang="zh-CN" altLang="en-US" sz="2800" dirty="0">
                <a:solidFill>
                  <a:schemeClr val="tx1"/>
                </a:solidFill>
              </a:rPr>
              <a:t> </a:t>
            </a:r>
            <a:r>
              <a:rPr lang="en-US" altLang="zh-CN" sz="2800" i="1" dirty="0">
                <a:solidFill>
                  <a:srgbClr val="FF0000"/>
                </a:solidFill>
              </a:rPr>
              <a:t>flexible</a:t>
            </a:r>
            <a:r>
              <a:rPr lang="en-US" altLang="zh-CN" sz="2800" dirty="0">
                <a:solidFill>
                  <a:schemeClr val="tx1"/>
                </a:solidFill>
              </a:rPr>
              <a:t>,</a:t>
            </a:r>
            <a:r>
              <a:rPr lang="zh-CN" altLang="en-US" sz="2800" dirty="0">
                <a:solidFill>
                  <a:schemeClr val="tx1"/>
                </a:solidFill>
              </a:rPr>
              <a:t> </a:t>
            </a:r>
            <a:r>
              <a:rPr lang="en-US" altLang="zh-CN" sz="2800" i="1" dirty="0">
                <a:solidFill>
                  <a:srgbClr val="FF0000"/>
                </a:solidFill>
              </a:rPr>
              <a:t>correct</a:t>
            </a:r>
            <a:r>
              <a:rPr lang="zh-CN" altLang="en-US" sz="2800" dirty="0">
                <a:solidFill>
                  <a:schemeClr val="tx1"/>
                </a:solidFill>
              </a:rPr>
              <a:t> </a:t>
            </a:r>
            <a:r>
              <a:rPr lang="en-US" altLang="zh-CN" sz="2800" dirty="0">
                <a:solidFill>
                  <a:schemeClr val="tx1"/>
                </a:solidFill>
              </a:rPr>
              <a:t>distributed</a:t>
            </a:r>
            <a:r>
              <a:rPr lang="zh-CN" altLang="en-US" sz="2800" dirty="0">
                <a:solidFill>
                  <a:schemeClr val="tx1"/>
                </a:solidFill>
              </a:rPr>
              <a:t> </a:t>
            </a:r>
            <a:r>
              <a:rPr lang="en-US" altLang="zh-CN" sz="2800" dirty="0">
                <a:solidFill>
                  <a:schemeClr val="tx1"/>
                </a:solidFill>
              </a:rPr>
              <a:t>DPV</a:t>
            </a:r>
            <a:r>
              <a:rPr lang="zh-CN" altLang="en-US" sz="2800" dirty="0">
                <a:solidFill>
                  <a:schemeClr val="tx1"/>
                </a:solidFill>
              </a:rPr>
              <a:t> </a:t>
            </a:r>
            <a:r>
              <a:rPr lang="en-US" altLang="zh-CN" sz="2800" dirty="0">
                <a:solidFill>
                  <a:schemeClr val="tx1"/>
                </a:solidFill>
              </a:rPr>
              <a:t>on</a:t>
            </a:r>
            <a:r>
              <a:rPr lang="zh-CN" altLang="en-US" sz="2800" dirty="0">
                <a:solidFill>
                  <a:schemeClr val="tx1"/>
                </a:solidFill>
              </a:rPr>
              <a:t> </a:t>
            </a:r>
            <a:r>
              <a:rPr lang="en-US" altLang="zh-CN" sz="2800" i="1" dirty="0">
                <a:solidFill>
                  <a:srgbClr val="FF0000"/>
                </a:solidFill>
              </a:rPr>
              <a:t>commodity</a:t>
            </a:r>
            <a:r>
              <a:rPr lang="zh-CN" altLang="en-US" sz="2800" i="1" dirty="0">
                <a:solidFill>
                  <a:srgbClr val="FF0000"/>
                </a:solidFill>
              </a:rPr>
              <a:t> </a:t>
            </a:r>
            <a:r>
              <a:rPr lang="en-US" altLang="zh-CN" sz="2800" i="1" dirty="0">
                <a:solidFill>
                  <a:srgbClr val="FF0000"/>
                </a:solidFill>
              </a:rPr>
              <a:t>switches</a:t>
            </a:r>
            <a:r>
              <a:rPr lang="en-US" altLang="zh-CN" sz="2800" dirty="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29387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1+ppt_w/2"/>
                                          </p:val>
                                        </p:tav>
                                      </p:tavLst>
                                    </p:anim>
                                    <p:anim calcmode="lin" valueType="num">
                                      <p:cBhvr additive="base">
                                        <p:cTn id="7" dur="500"/>
                                        <p:tgtEl>
                                          <p:spTgt spid="35"/>
                                        </p:tgtEl>
                                        <p:attrNameLst>
                                          <p:attrName>ppt_y</p:attrName>
                                        </p:attrNameLst>
                                      </p:cBhvr>
                                      <p:tavLst>
                                        <p:tav tm="0">
                                          <p:val>
                                            <p:strVal val="ppt_y"/>
                                          </p:val>
                                        </p:tav>
                                        <p:tav tm="100000">
                                          <p:val>
                                            <p:strVal val="ppt_y"/>
                                          </p:val>
                                        </p:tav>
                                      </p:tavLst>
                                    </p:anim>
                                    <p:set>
                                      <p:cBhvr>
                                        <p:cTn id="8" dur="1" fill="hold">
                                          <p:stCondLst>
                                            <p:cond delay="499"/>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 presetClass="entr" presetSubtype="0"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0013 0.00301 L -0.0901 0.19699 " pathEditMode="relative" rAng="0" ptsTypes="AA">
                                      <p:cBhvr>
                                        <p:cTn id="25" dur="2000" fill="hold"/>
                                        <p:tgtEl>
                                          <p:spTgt spid="38"/>
                                        </p:tgtEl>
                                        <p:attrNameLst>
                                          <p:attrName>ppt_x</p:attrName>
                                          <p:attrName>ppt_y</p:attrName>
                                        </p:attrNameLst>
                                      </p:cBhvr>
                                      <p:rCtr x="-4518" y="9699"/>
                                    </p:animMotion>
                                  </p:childTnLst>
                                </p:cTn>
                              </p:par>
                              <p:par>
                                <p:cTn id="26" presetID="0" presetClass="path" presetSubtype="0" accel="50000" decel="50000" fill="hold" grpId="1" nodeType="withEffect">
                                  <p:stCondLst>
                                    <p:cond delay="0"/>
                                  </p:stCondLst>
                                  <p:childTnLst>
                                    <p:animMotion origin="layout" path="M -1.66667E-6 -2.59259E-6 L 0.10925 0.19398 " pathEditMode="relative" rAng="0" ptsTypes="AA">
                                      <p:cBhvr>
                                        <p:cTn id="27" dur="2000" fill="hold"/>
                                        <p:tgtEl>
                                          <p:spTgt spid="40"/>
                                        </p:tgtEl>
                                        <p:attrNameLst>
                                          <p:attrName>ppt_x</p:attrName>
                                          <p:attrName>ppt_y</p:attrName>
                                        </p:attrNameLst>
                                      </p:cBhvr>
                                      <p:rCtr x="5456" y="9699"/>
                                    </p:animMotion>
                                  </p:childTnLst>
                                </p:cTn>
                              </p:par>
                              <p:par>
                                <p:cTn id="28" presetID="0" presetClass="path" presetSubtype="0" accel="50000" decel="50000" fill="hold" grpId="1" nodeType="withEffect">
                                  <p:stCondLst>
                                    <p:cond delay="0"/>
                                  </p:stCondLst>
                                  <p:childTnLst>
                                    <p:animMotion origin="layout" path="M 2.91667E-6 -3.7037E-6 L -0.08828 0.35741 " pathEditMode="relative" rAng="0" ptsTypes="AA">
                                      <p:cBhvr>
                                        <p:cTn id="29" dur="2000" fill="hold"/>
                                        <p:tgtEl>
                                          <p:spTgt spid="39"/>
                                        </p:tgtEl>
                                        <p:attrNameLst>
                                          <p:attrName>ppt_x</p:attrName>
                                          <p:attrName>ppt_y</p:attrName>
                                        </p:attrNameLst>
                                      </p:cBhvr>
                                      <p:rCtr x="-4414" y="17870"/>
                                    </p:animMotion>
                                  </p:childTnLst>
                                </p:cTn>
                              </p:par>
                              <p:par>
                                <p:cTn id="30" presetID="0" presetClass="path" presetSubtype="0" accel="50000" decel="50000" fill="hold" grpId="1" nodeType="withEffect">
                                  <p:stCondLst>
                                    <p:cond delay="0"/>
                                  </p:stCondLst>
                                  <p:childTnLst>
                                    <p:animMotion origin="layout" path="M -3.33333E-6 -2.59259E-6 L 0.10821 0.35672 " pathEditMode="relative" rAng="0" ptsTypes="AA">
                                      <p:cBhvr>
                                        <p:cTn id="31" dur="2000" fill="hold"/>
                                        <p:tgtEl>
                                          <p:spTgt spid="41"/>
                                        </p:tgtEl>
                                        <p:attrNameLst>
                                          <p:attrName>ppt_x</p:attrName>
                                          <p:attrName>ppt_y</p:attrName>
                                        </p:attrNameLst>
                                      </p:cBhvr>
                                      <p:rCtr x="5404" y="17824"/>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8" grpId="1" animBg="1"/>
      <p:bldP spid="39" grpId="0" animBg="1"/>
      <p:bldP spid="39" grpId="1" animBg="1"/>
      <p:bldP spid="40" grpId="0" animBg="1"/>
      <p:bldP spid="40" grpId="1" animBg="1"/>
      <p:bldP spid="41" grpId="0" animBg="1"/>
      <p:bldP spid="41"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An</a:t>
            </a:r>
            <a:r>
              <a:rPr lang="zh-CN" altLang="en-US" dirty="0"/>
              <a:t> </a:t>
            </a:r>
            <a:r>
              <a:rPr lang="en-US" altLang="zh-CN" dirty="0"/>
              <a:t>Illustrating</a:t>
            </a:r>
            <a:r>
              <a:rPr lang="zh-CN" altLang="en-US" dirty="0"/>
              <a:t> </a:t>
            </a:r>
            <a:r>
              <a:rPr lang="en-US" altLang="zh-CN" dirty="0"/>
              <a:t>Example</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6</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5221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6" name="TextBox 5">
            <a:extLst>
              <a:ext uri="{FF2B5EF4-FFF2-40B4-BE49-F238E27FC236}">
                <a16:creationId xmlns:a16="http://schemas.microsoft.com/office/drawing/2014/main" id="{5008074E-43AF-804E-A41D-015E2FCE0A6E}"/>
              </a:ext>
            </a:extLst>
          </p:cNvPr>
          <p:cNvSpPr txBox="1"/>
          <p:nvPr/>
        </p:nvSpPr>
        <p:spPr>
          <a:xfrm>
            <a:off x="838200" y="3316983"/>
            <a:ext cx="2045945" cy="646331"/>
          </a:xfrm>
          <a:prstGeom prst="rect">
            <a:avLst/>
          </a:prstGeom>
          <a:noFill/>
        </p:spPr>
        <p:txBody>
          <a:bodyPr wrap="none" rtlCol="0">
            <a:spAutoFit/>
          </a:bodyPr>
          <a:lstStyle/>
          <a:p>
            <a:r>
              <a:rPr lang="en-US" altLang="zh-CN" sz="3600" b="1" dirty="0"/>
              <a:t>Topology:</a:t>
            </a:r>
            <a:endParaRPr lang="en-US" sz="3600" b="1" dirty="0"/>
          </a:p>
        </p:txBody>
      </p:sp>
      <p:grpSp>
        <p:nvGrpSpPr>
          <p:cNvPr id="27" name="组合 3">
            <a:extLst>
              <a:ext uri="{FF2B5EF4-FFF2-40B4-BE49-F238E27FC236}">
                <a16:creationId xmlns:a16="http://schemas.microsoft.com/office/drawing/2014/main" id="{94E910B5-B9D2-4144-9F49-78D36EA1FE69}"/>
              </a:ext>
            </a:extLst>
          </p:cNvPr>
          <p:cNvGrpSpPr/>
          <p:nvPr/>
        </p:nvGrpSpPr>
        <p:grpSpPr>
          <a:xfrm>
            <a:off x="2209426" y="3992904"/>
            <a:ext cx="7888083" cy="2546008"/>
            <a:chOff x="1324207" y="2325729"/>
            <a:chExt cx="6905710" cy="1932623"/>
          </a:xfrm>
          <a:solidFill>
            <a:schemeClr val="accent4">
              <a:lumMod val="40000"/>
              <a:lumOff val="60000"/>
            </a:schemeClr>
          </a:solidFill>
        </p:grpSpPr>
        <p:pic>
          <p:nvPicPr>
            <p:cNvPr id="28" name="Picture 4" descr="Images of 白川金色院 - JapaneseClass.jp">
              <a:extLst>
                <a:ext uri="{FF2B5EF4-FFF2-40B4-BE49-F238E27FC236}">
                  <a16:creationId xmlns:a16="http://schemas.microsoft.com/office/drawing/2014/main" id="{312F268A-F7ED-CE49-A62C-2FD4B6A88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29" name="Group 6">
              <a:extLst>
                <a:ext uri="{FF2B5EF4-FFF2-40B4-BE49-F238E27FC236}">
                  <a16:creationId xmlns:a16="http://schemas.microsoft.com/office/drawing/2014/main" id="{E910FB01-E737-D248-BB37-341668B39BB9}"/>
                </a:ext>
              </a:extLst>
            </p:cNvPr>
            <p:cNvGrpSpPr/>
            <p:nvPr/>
          </p:nvGrpSpPr>
          <p:grpSpPr>
            <a:xfrm>
              <a:off x="1443494" y="2395265"/>
              <a:ext cx="6786423" cy="1607187"/>
              <a:chOff x="139065" y="3600266"/>
              <a:chExt cx="11703698" cy="2828811"/>
            </a:xfrm>
            <a:grpFill/>
          </p:grpSpPr>
          <p:grpSp>
            <p:nvGrpSpPr>
              <p:cNvPr id="30" name="Group 7">
                <a:extLst>
                  <a:ext uri="{FF2B5EF4-FFF2-40B4-BE49-F238E27FC236}">
                    <a16:creationId xmlns:a16="http://schemas.microsoft.com/office/drawing/2014/main" id="{7F039796-679E-8949-8995-33250691107C}"/>
                  </a:ext>
                </a:extLst>
              </p:cNvPr>
              <p:cNvGrpSpPr/>
              <p:nvPr/>
            </p:nvGrpSpPr>
            <p:grpSpPr>
              <a:xfrm>
                <a:off x="139065" y="3960267"/>
                <a:ext cx="11703698" cy="2468810"/>
                <a:chOff x="231665" y="3960267"/>
                <a:chExt cx="11703698" cy="2468810"/>
              </a:xfrm>
              <a:grpFill/>
            </p:grpSpPr>
            <p:grpSp>
              <p:nvGrpSpPr>
                <p:cNvPr id="36" name="Group 14">
                  <a:extLst>
                    <a:ext uri="{FF2B5EF4-FFF2-40B4-BE49-F238E27FC236}">
                      <a16:creationId xmlns:a16="http://schemas.microsoft.com/office/drawing/2014/main" id="{3019E688-148D-2B47-B130-7D800C8E725A}"/>
                    </a:ext>
                  </a:extLst>
                </p:cNvPr>
                <p:cNvGrpSpPr/>
                <p:nvPr/>
              </p:nvGrpSpPr>
              <p:grpSpPr>
                <a:xfrm>
                  <a:off x="231665" y="3960267"/>
                  <a:ext cx="7487733" cy="1860094"/>
                  <a:chOff x="787250" y="2606029"/>
                  <a:chExt cx="7487733" cy="1860094"/>
                </a:xfrm>
                <a:grpFill/>
              </p:grpSpPr>
              <p:cxnSp>
                <p:nvCxnSpPr>
                  <p:cNvPr id="39" name="Straight Connector 17">
                    <a:extLst>
                      <a:ext uri="{FF2B5EF4-FFF2-40B4-BE49-F238E27FC236}">
                        <a16:creationId xmlns:a16="http://schemas.microsoft.com/office/drawing/2014/main" id="{92FF9316-ED10-FE40-B173-FD3C24002260}"/>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40" name="Straight Connector 18">
                    <a:extLst>
                      <a:ext uri="{FF2B5EF4-FFF2-40B4-BE49-F238E27FC236}">
                        <a16:creationId xmlns:a16="http://schemas.microsoft.com/office/drawing/2014/main" id="{2B5CD9DB-D891-9F4E-9BA2-E9C2BE2619B4}"/>
                      </a:ext>
                    </a:extLst>
                  </p:cNvPr>
                  <p:cNvCxnSpPr>
                    <a:cxnSpLocks/>
                    <a:stCxn id="32" idx="3"/>
                    <a:endCxn id="33"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41" name="Straight Connector 20">
                    <a:extLst>
                      <a:ext uri="{FF2B5EF4-FFF2-40B4-BE49-F238E27FC236}">
                        <a16:creationId xmlns:a16="http://schemas.microsoft.com/office/drawing/2014/main" id="{C3F07051-386E-1849-A685-89122194B04C}"/>
                      </a:ext>
                    </a:extLst>
                  </p:cNvPr>
                  <p:cNvCxnSpPr>
                    <a:cxnSpLocks/>
                    <a:stCxn id="32"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42" name="Straight Connector 21">
                    <a:extLst>
                      <a:ext uri="{FF2B5EF4-FFF2-40B4-BE49-F238E27FC236}">
                        <a16:creationId xmlns:a16="http://schemas.microsoft.com/office/drawing/2014/main" id="{2F69A5BC-4B22-4240-8B59-291654BD698D}"/>
                      </a:ext>
                    </a:extLst>
                  </p:cNvPr>
                  <p:cNvCxnSpPr>
                    <a:cxnSpLocks/>
                    <a:endCxn id="34"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43" name="Straight Connector 22">
                    <a:extLst>
                      <a:ext uri="{FF2B5EF4-FFF2-40B4-BE49-F238E27FC236}">
                        <a16:creationId xmlns:a16="http://schemas.microsoft.com/office/drawing/2014/main" id="{1096BBF3-4E2B-A449-8B4C-B40BE8E3B6CA}"/>
                      </a:ext>
                    </a:extLst>
                  </p:cNvPr>
                  <p:cNvCxnSpPr>
                    <a:cxnSpLocks/>
                    <a:stCxn id="33" idx="3"/>
                    <a:endCxn id="34"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44" name="Straight Connector 23">
                    <a:extLst>
                      <a:ext uri="{FF2B5EF4-FFF2-40B4-BE49-F238E27FC236}">
                        <a16:creationId xmlns:a16="http://schemas.microsoft.com/office/drawing/2014/main" id="{63059D00-707C-C04C-AC52-AFC1620A456C}"/>
                      </a:ext>
                    </a:extLst>
                  </p:cNvPr>
                  <p:cNvCxnSpPr>
                    <a:cxnSpLocks/>
                    <a:stCxn id="35" idx="0"/>
                    <a:endCxn id="33"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45" name="Straight Connector 25">
                    <a:extLst>
                      <a:ext uri="{FF2B5EF4-FFF2-40B4-BE49-F238E27FC236}">
                        <a16:creationId xmlns:a16="http://schemas.microsoft.com/office/drawing/2014/main" id="{FEC3F961-E842-414E-9640-C7BFD47A5DA7}"/>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37" name="Rectangle 15">
                  <a:extLst>
                    <a:ext uri="{FF2B5EF4-FFF2-40B4-BE49-F238E27FC236}">
                      <a16:creationId xmlns:a16="http://schemas.microsoft.com/office/drawing/2014/main" id="{5748A580-5322-BA4F-8795-99B9A3BFD88C}"/>
                    </a:ext>
                  </a:extLst>
                </p:cNvPr>
                <p:cNvSpPr/>
                <p:nvPr/>
              </p:nvSpPr>
              <p:spPr>
                <a:xfrm>
                  <a:off x="7089848" y="5647784"/>
                  <a:ext cx="4845515" cy="78129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Straight Connector 16">
                  <a:extLst>
                    <a:ext uri="{FF2B5EF4-FFF2-40B4-BE49-F238E27FC236}">
                      <a16:creationId xmlns:a16="http://schemas.microsoft.com/office/drawing/2014/main" id="{6FF54532-4B38-6C48-AE4E-EB600C1A51A7}"/>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31" name="Rectangle 8">
                <a:extLst>
                  <a:ext uri="{FF2B5EF4-FFF2-40B4-BE49-F238E27FC236}">
                    <a16:creationId xmlns:a16="http://schemas.microsoft.com/office/drawing/2014/main" id="{FA702B09-736F-6146-AD0A-BECE47EFBADA}"/>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Rectangle 9">
                <a:extLst>
                  <a:ext uri="{FF2B5EF4-FFF2-40B4-BE49-F238E27FC236}">
                    <a16:creationId xmlns:a16="http://schemas.microsoft.com/office/drawing/2014/main" id="{27FCC46E-8B83-AA4B-8595-A9468FAE3198}"/>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Rectangle 10">
                <a:extLst>
                  <a:ext uri="{FF2B5EF4-FFF2-40B4-BE49-F238E27FC236}">
                    <a16:creationId xmlns:a16="http://schemas.microsoft.com/office/drawing/2014/main" id="{7B8E3184-DB1E-C54D-8347-E55285B2B7DB}"/>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Rectangle 12">
                <a:extLst>
                  <a:ext uri="{FF2B5EF4-FFF2-40B4-BE49-F238E27FC236}">
                    <a16:creationId xmlns:a16="http://schemas.microsoft.com/office/drawing/2014/main" id="{08452329-91CC-C444-8C6B-F7B349377F0A}"/>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13">
                <a:extLst>
                  <a:ext uri="{FF2B5EF4-FFF2-40B4-BE49-F238E27FC236}">
                    <a16:creationId xmlns:a16="http://schemas.microsoft.com/office/drawing/2014/main" id="{4C13AE49-9DE4-3A49-B695-ED9ABD36EDB5}"/>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293722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Invariant</a:t>
            </a:r>
            <a:r>
              <a:rPr lang="zh-CN" altLang="en-US" dirty="0"/>
              <a:t> </a:t>
            </a:r>
            <a:r>
              <a:rPr lang="en-US" altLang="zh-CN" dirty="0"/>
              <a:t>Specification</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7</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8014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27" name="TextBox 26">
            <a:extLst>
              <a:ext uri="{FF2B5EF4-FFF2-40B4-BE49-F238E27FC236}">
                <a16:creationId xmlns:a16="http://schemas.microsoft.com/office/drawing/2014/main" id="{990150FC-3D1B-624D-827A-CF51884DF189}"/>
              </a:ext>
            </a:extLst>
          </p:cNvPr>
          <p:cNvSpPr txBox="1"/>
          <p:nvPr/>
        </p:nvSpPr>
        <p:spPr>
          <a:xfrm>
            <a:off x="1438314" y="5073959"/>
            <a:ext cx="8022003" cy="461665"/>
          </a:xfrm>
          <a:prstGeom prst="rect">
            <a:avLst/>
          </a:prstGeom>
          <a:noFill/>
          <a:ln w="25400">
            <a:solidFill>
              <a:schemeClr val="tx1"/>
            </a:solidFill>
          </a:ln>
        </p:spPr>
        <p:txBody>
          <a:bodyPr wrap="square" rtlCol="0">
            <a:spAutoFit/>
          </a:bodyPr>
          <a:lstStyle/>
          <a:p>
            <a:pPr algn="ctr"/>
            <a:r>
              <a:rPr lang="en-US" altLang="zh-CN" sz="2400" dirty="0"/>
              <a:t>(</a:t>
            </a:r>
            <a:r>
              <a:rPr lang="en-US" altLang="zh-CN" sz="2400" dirty="0" err="1"/>
              <a:t>dstIP</a:t>
            </a:r>
            <a:r>
              <a:rPr lang="zh-CN" altLang="en-US" sz="2400" dirty="0"/>
              <a:t> </a:t>
            </a:r>
            <a:r>
              <a:rPr lang="en-US" altLang="zh-CN" sz="2400" dirty="0"/>
              <a:t>=</a:t>
            </a:r>
            <a:r>
              <a:rPr lang="zh-CN" altLang="en-US" sz="2400" dirty="0"/>
              <a:t> </a:t>
            </a:r>
            <a:r>
              <a:rPr lang="en-US" altLang="zh-CN" sz="2400" dirty="0"/>
              <a:t>10.0.0.0/23,</a:t>
            </a:r>
            <a:r>
              <a:rPr lang="zh-CN" altLang="en-US" sz="2400" dirty="0"/>
              <a:t> </a:t>
            </a:r>
            <a:r>
              <a:rPr lang="en-US" altLang="zh-CN" sz="2400" dirty="0"/>
              <a:t>[S],</a:t>
            </a:r>
            <a:r>
              <a:rPr lang="zh-CN" altLang="en-US" sz="2400" dirty="0"/>
              <a:t> </a:t>
            </a:r>
            <a:r>
              <a:rPr lang="en-US" altLang="zh-CN" sz="2400" dirty="0"/>
              <a:t>S</a:t>
            </a:r>
            <a:r>
              <a:rPr lang="zh-CN" altLang="en-US" sz="2400" dirty="0"/>
              <a:t> </a:t>
            </a:r>
            <a:r>
              <a:rPr lang="en-US" altLang="zh-CN" sz="2400" dirty="0"/>
              <a:t>.</a:t>
            </a:r>
            <a:r>
              <a:rPr lang="zh-CN" altLang="en-US" sz="2400" dirty="0"/>
              <a:t>* </a:t>
            </a:r>
            <a:r>
              <a:rPr lang="en-US" altLang="zh-CN" sz="2400" dirty="0"/>
              <a:t>W</a:t>
            </a:r>
            <a:r>
              <a:rPr lang="zh-CN" altLang="en-US" sz="2400" dirty="0"/>
              <a:t> </a:t>
            </a:r>
            <a:r>
              <a:rPr lang="en-US" altLang="zh-CN" sz="2400" dirty="0"/>
              <a:t>.</a:t>
            </a:r>
            <a:r>
              <a:rPr lang="zh-CN" altLang="en-US" sz="2400" dirty="0"/>
              <a:t>* </a:t>
            </a:r>
            <a:r>
              <a:rPr lang="en-US" altLang="zh-CN" sz="2400" dirty="0"/>
              <a:t>D</a:t>
            </a:r>
            <a:r>
              <a:rPr lang="zh-CN" altLang="en-US" sz="2400" dirty="0"/>
              <a:t> </a:t>
            </a:r>
            <a:r>
              <a:rPr lang="en-US" altLang="zh-CN" sz="2400" b="1" dirty="0"/>
              <a:t>and</a:t>
            </a:r>
            <a:r>
              <a:rPr lang="zh-CN" altLang="en-US" sz="2400" dirty="0"/>
              <a:t> </a:t>
            </a:r>
            <a:r>
              <a:rPr lang="en-US" altLang="zh-CN" sz="2400" b="1" dirty="0" err="1"/>
              <a:t>loop_free</a:t>
            </a:r>
            <a:r>
              <a:rPr lang="en-US" altLang="zh-CN" sz="2400" dirty="0"/>
              <a:t>,</a:t>
            </a:r>
            <a:r>
              <a:rPr lang="zh-CN" altLang="en-US" sz="2400" dirty="0"/>
              <a:t> </a:t>
            </a:r>
            <a:r>
              <a:rPr lang="en-US" altLang="zh-CN" sz="2400" dirty="0"/>
              <a:t>"exist</a:t>
            </a:r>
            <a:r>
              <a:rPr lang="zh-CN" altLang="en-US" sz="2400" dirty="0"/>
              <a:t> </a:t>
            </a:r>
            <a:r>
              <a:rPr lang="en-US" altLang="zh-CN" sz="2400" dirty="0"/>
              <a:t>&gt;=1")</a:t>
            </a:r>
            <a:endParaRPr lang="en-US" sz="2400" dirty="0"/>
          </a:p>
        </p:txBody>
      </p:sp>
      <p:sp>
        <p:nvSpPr>
          <p:cNvPr id="3" name="Down Arrow 2">
            <a:extLst>
              <a:ext uri="{FF2B5EF4-FFF2-40B4-BE49-F238E27FC236}">
                <a16:creationId xmlns:a16="http://schemas.microsoft.com/office/drawing/2014/main" id="{084B7E7F-63F4-8048-8462-D32889BF1437}"/>
              </a:ext>
            </a:extLst>
          </p:cNvPr>
          <p:cNvSpPr/>
          <p:nvPr/>
        </p:nvSpPr>
        <p:spPr>
          <a:xfrm>
            <a:off x="5004815" y="3641304"/>
            <a:ext cx="889000" cy="622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3AFA48-21CD-E54E-A377-ACD2F63AB4A9}"/>
              </a:ext>
            </a:extLst>
          </p:cNvPr>
          <p:cNvSpPr txBox="1"/>
          <p:nvPr/>
        </p:nvSpPr>
        <p:spPr>
          <a:xfrm>
            <a:off x="838200" y="4262845"/>
            <a:ext cx="6151812" cy="646331"/>
          </a:xfrm>
          <a:prstGeom prst="rect">
            <a:avLst/>
          </a:prstGeom>
          <a:noFill/>
        </p:spPr>
        <p:txBody>
          <a:bodyPr wrap="none" rtlCol="0">
            <a:spAutoFit/>
          </a:bodyPr>
          <a:lstStyle/>
          <a:p>
            <a:r>
              <a:rPr lang="en-US" altLang="zh-CN" sz="3600" b="1" dirty="0"/>
              <a:t>Declarative</a:t>
            </a:r>
            <a:r>
              <a:rPr lang="zh-CN" altLang="en-US" sz="3600" b="1" dirty="0"/>
              <a:t> </a:t>
            </a:r>
            <a:r>
              <a:rPr lang="en-US" altLang="zh-CN" sz="3600" b="1" dirty="0"/>
              <a:t>program</a:t>
            </a:r>
            <a:r>
              <a:rPr lang="zh-CN" altLang="en-US" sz="3600" b="1" dirty="0"/>
              <a:t> </a:t>
            </a:r>
            <a:r>
              <a:rPr lang="en-US" altLang="zh-CN" sz="3600" b="1" dirty="0"/>
              <a:t>in</a:t>
            </a:r>
            <a:r>
              <a:rPr lang="zh-CN" altLang="en-US" sz="3600" b="1" dirty="0"/>
              <a:t> </a:t>
            </a:r>
            <a:r>
              <a:rPr lang="en-US" altLang="zh-CN" sz="3600" b="1" dirty="0"/>
              <a:t>4-tuple:</a:t>
            </a:r>
            <a:endParaRPr lang="en-US" sz="3600" b="1" dirty="0"/>
          </a:p>
        </p:txBody>
      </p:sp>
      <p:sp>
        <p:nvSpPr>
          <p:cNvPr id="16" name="Right Brace 15">
            <a:extLst>
              <a:ext uri="{FF2B5EF4-FFF2-40B4-BE49-F238E27FC236}">
                <a16:creationId xmlns:a16="http://schemas.microsoft.com/office/drawing/2014/main" id="{687F2843-4446-A241-9C5A-AE135DD0F58D}"/>
              </a:ext>
            </a:extLst>
          </p:cNvPr>
          <p:cNvSpPr/>
          <p:nvPr/>
        </p:nvSpPr>
        <p:spPr>
          <a:xfrm rot="5400000">
            <a:off x="2577748" y="4557804"/>
            <a:ext cx="373255" cy="2360676"/>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67133BD-9CC3-8740-BDC1-430303F107FF}"/>
              </a:ext>
            </a:extLst>
          </p:cNvPr>
          <p:cNvSpPr/>
          <p:nvPr/>
        </p:nvSpPr>
        <p:spPr>
          <a:xfrm rot="5400000">
            <a:off x="5996955" y="4132062"/>
            <a:ext cx="373255" cy="3206337"/>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0B56A5-634F-2745-A9A5-7740D3B0AAF9}"/>
              </a:ext>
            </a:extLst>
          </p:cNvPr>
          <p:cNvSpPr/>
          <p:nvPr/>
        </p:nvSpPr>
        <p:spPr>
          <a:xfrm rot="5400000">
            <a:off x="8490677" y="4955680"/>
            <a:ext cx="373255" cy="1559104"/>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750D4E1-C5DF-F84E-9939-979DCB8C9B2B}"/>
              </a:ext>
            </a:extLst>
          </p:cNvPr>
          <p:cNvSpPr txBox="1"/>
          <p:nvPr/>
        </p:nvSpPr>
        <p:spPr>
          <a:xfrm>
            <a:off x="2090892" y="5921857"/>
            <a:ext cx="1346965"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packet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space</a:t>
            </a:r>
            <a:endParaRPr lang="en-US" sz="24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2865B670-3982-E143-982C-BEE1BFA389EB}"/>
              </a:ext>
            </a:extLst>
          </p:cNvPr>
          <p:cNvSpPr txBox="1"/>
          <p:nvPr/>
        </p:nvSpPr>
        <p:spPr>
          <a:xfrm>
            <a:off x="3666933" y="6092097"/>
            <a:ext cx="1263217" cy="461665"/>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ingress</a:t>
            </a:r>
            <a:endParaRPr lang="en-US" sz="2400" dirty="0">
              <a:latin typeface="Microsoft YaHei" panose="020B0503020204020204" pitchFamily="34" charset="-122"/>
              <a:ea typeface="Microsoft YaHei" panose="020B0503020204020204" pitchFamily="34" charset="-122"/>
            </a:endParaRPr>
          </a:p>
        </p:txBody>
      </p:sp>
      <p:sp>
        <p:nvSpPr>
          <p:cNvPr id="21" name="Right Brace 20">
            <a:extLst>
              <a:ext uri="{FF2B5EF4-FFF2-40B4-BE49-F238E27FC236}">
                <a16:creationId xmlns:a16="http://schemas.microsoft.com/office/drawing/2014/main" id="{3AB91BB2-2B28-844E-B95B-DB105CC6819A}"/>
              </a:ext>
            </a:extLst>
          </p:cNvPr>
          <p:cNvSpPr/>
          <p:nvPr/>
        </p:nvSpPr>
        <p:spPr>
          <a:xfrm rot="5400000">
            <a:off x="4101851" y="5597673"/>
            <a:ext cx="373255" cy="275113"/>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26B0810-7BB2-6946-9629-0DFC8DC0B558}"/>
              </a:ext>
            </a:extLst>
          </p:cNvPr>
          <p:cNvSpPr txBox="1"/>
          <p:nvPr/>
        </p:nvSpPr>
        <p:spPr>
          <a:xfrm>
            <a:off x="5145815"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set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889050C8-FA03-3749-82A5-315C5E824AD6}"/>
              </a:ext>
            </a:extLst>
          </p:cNvPr>
          <p:cNvSpPr txBox="1"/>
          <p:nvPr/>
        </p:nvSpPr>
        <p:spPr>
          <a:xfrm>
            <a:off x="7051941" y="5974385"/>
            <a:ext cx="3110632"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number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allowed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28" grpId="0"/>
      <p:bldP spid="16" grpId="0" animBg="1"/>
      <p:bldP spid="17" grpId="0" animBg="1"/>
      <p:bldP spid="18" grpId="0" animBg="1"/>
      <p:bldP spid="19" grpId="0"/>
      <p:bldP spid="20"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3">
            <a:extLst>
              <a:ext uri="{FF2B5EF4-FFF2-40B4-BE49-F238E27FC236}">
                <a16:creationId xmlns:a16="http://schemas.microsoft.com/office/drawing/2014/main" id="{BC9CC900-1B7F-0443-9764-97938DA97BD1}"/>
              </a:ext>
            </a:extLst>
          </p:cNvPr>
          <p:cNvGrpSpPr/>
          <p:nvPr/>
        </p:nvGrpSpPr>
        <p:grpSpPr>
          <a:xfrm>
            <a:off x="622585" y="2466155"/>
            <a:ext cx="5731689" cy="1915017"/>
            <a:chOff x="1324207" y="2325729"/>
            <a:chExt cx="6870056" cy="1932623"/>
          </a:xfrm>
          <a:solidFill>
            <a:schemeClr val="accent4">
              <a:lumMod val="40000"/>
              <a:lumOff val="60000"/>
            </a:schemeClr>
          </a:solidFill>
        </p:grpSpPr>
        <p:pic>
          <p:nvPicPr>
            <p:cNvPr id="90" name="Picture 4" descr="Images of 白川金色院 - JapaneseClass.jp">
              <a:extLst>
                <a:ext uri="{FF2B5EF4-FFF2-40B4-BE49-F238E27FC236}">
                  <a16:creationId xmlns:a16="http://schemas.microsoft.com/office/drawing/2014/main" id="{B844266A-2FEA-A04B-8F27-BE35257A8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91" name="Group 6">
              <a:extLst>
                <a:ext uri="{FF2B5EF4-FFF2-40B4-BE49-F238E27FC236}">
                  <a16:creationId xmlns:a16="http://schemas.microsoft.com/office/drawing/2014/main" id="{726443D7-53DB-CC4B-A36D-F37B4B822AE2}"/>
                </a:ext>
              </a:extLst>
            </p:cNvPr>
            <p:cNvGrpSpPr/>
            <p:nvPr/>
          </p:nvGrpSpPr>
          <p:grpSpPr>
            <a:xfrm>
              <a:off x="1443494" y="2395264"/>
              <a:ext cx="6750769" cy="1629205"/>
              <a:chOff x="139065" y="3600266"/>
              <a:chExt cx="11642209" cy="2867567"/>
            </a:xfrm>
            <a:grpFill/>
          </p:grpSpPr>
          <p:grpSp>
            <p:nvGrpSpPr>
              <p:cNvPr id="92" name="Group 7">
                <a:extLst>
                  <a:ext uri="{FF2B5EF4-FFF2-40B4-BE49-F238E27FC236}">
                    <a16:creationId xmlns:a16="http://schemas.microsoft.com/office/drawing/2014/main" id="{2D85B31E-58D8-8B48-8460-A4F6B5446D0A}"/>
                  </a:ext>
                </a:extLst>
              </p:cNvPr>
              <p:cNvGrpSpPr/>
              <p:nvPr/>
            </p:nvGrpSpPr>
            <p:grpSpPr>
              <a:xfrm>
                <a:off x="139065" y="3960267"/>
                <a:ext cx="11642209" cy="2507566"/>
                <a:chOff x="231665" y="3960267"/>
                <a:chExt cx="11642209" cy="2507566"/>
              </a:xfrm>
              <a:grpFill/>
            </p:grpSpPr>
            <p:grpSp>
              <p:nvGrpSpPr>
                <p:cNvPr id="98" name="Group 14">
                  <a:extLst>
                    <a:ext uri="{FF2B5EF4-FFF2-40B4-BE49-F238E27FC236}">
                      <a16:creationId xmlns:a16="http://schemas.microsoft.com/office/drawing/2014/main" id="{EBCEE99D-DFCE-DE43-A0A3-51D5022EF146}"/>
                    </a:ext>
                  </a:extLst>
                </p:cNvPr>
                <p:cNvGrpSpPr/>
                <p:nvPr/>
              </p:nvGrpSpPr>
              <p:grpSpPr>
                <a:xfrm>
                  <a:off x="231665" y="3960267"/>
                  <a:ext cx="7487733" cy="1860094"/>
                  <a:chOff x="787250" y="2606029"/>
                  <a:chExt cx="7487733" cy="1860094"/>
                </a:xfrm>
                <a:grpFill/>
              </p:grpSpPr>
              <p:cxnSp>
                <p:nvCxnSpPr>
                  <p:cNvPr id="101" name="Straight Connector 17">
                    <a:extLst>
                      <a:ext uri="{FF2B5EF4-FFF2-40B4-BE49-F238E27FC236}">
                        <a16:creationId xmlns:a16="http://schemas.microsoft.com/office/drawing/2014/main" id="{A978B5A8-3D79-CB41-B1C7-D7E330CD6B36}"/>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102" name="Straight Connector 18">
                    <a:extLst>
                      <a:ext uri="{FF2B5EF4-FFF2-40B4-BE49-F238E27FC236}">
                        <a16:creationId xmlns:a16="http://schemas.microsoft.com/office/drawing/2014/main" id="{BFC778CC-3B76-9F42-9367-918B76BD8422}"/>
                      </a:ext>
                    </a:extLst>
                  </p:cNvPr>
                  <p:cNvCxnSpPr>
                    <a:cxnSpLocks/>
                    <a:stCxn id="94" idx="3"/>
                    <a:endCxn id="9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103" name="Straight Connector 20">
                    <a:extLst>
                      <a:ext uri="{FF2B5EF4-FFF2-40B4-BE49-F238E27FC236}">
                        <a16:creationId xmlns:a16="http://schemas.microsoft.com/office/drawing/2014/main" id="{83903EEF-D273-8046-9082-75C59E94ACEF}"/>
                      </a:ext>
                    </a:extLst>
                  </p:cNvPr>
                  <p:cNvCxnSpPr>
                    <a:cxnSpLocks/>
                    <a:stCxn id="9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104" name="Straight Connector 21">
                    <a:extLst>
                      <a:ext uri="{FF2B5EF4-FFF2-40B4-BE49-F238E27FC236}">
                        <a16:creationId xmlns:a16="http://schemas.microsoft.com/office/drawing/2014/main" id="{9A1FB094-4D9A-C645-8FDF-1CE051D9A416}"/>
                      </a:ext>
                    </a:extLst>
                  </p:cNvPr>
                  <p:cNvCxnSpPr>
                    <a:cxnSpLocks/>
                    <a:endCxn id="9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105" name="Straight Connector 22">
                    <a:extLst>
                      <a:ext uri="{FF2B5EF4-FFF2-40B4-BE49-F238E27FC236}">
                        <a16:creationId xmlns:a16="http://schemas.microsoft.com/office/drawing/2014/main" id="{9B029A81-4155-3D4D-A0C1-885B76C1C54A}"/>
                      </a:ext>
                    </a:extLst>
                  </p:cNvPr>
                  <p:cNvCxnSpPr>
                    <a:cxnSpLocks/>
                    <a:stCxn id="95" idx="3"/>
                    <a:endCxn id="9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106" name="Straight Connector 23">
                    <a:extLst>
                      <a:ext uri="{FF2B5EF4-FFF2-40B4-BE49-F238E27FC236}">
                        <a16:creationId xmlns:a16="http://schemas.microsoft.com/office/drawing/2014/main" id="{BB002C8E-D261-0E44-A3CC-673B62A84779}"/>
                      </a:ext>
                    </a:extLst>
                  </p:cNvPr>
                  <p:cNvCxnSpPr>
                    <a:cxnSpLocks/>
                    <a:stCxn id="97" idx="0"/>
                    <a:endCxn id="9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107" name="Straight Connector 25">
                    <a:extLst>
                      <a:ext uri="{FF2B5EF4-FFF2-40B4-BE49-F238E27FC236}">
                        <a16:creationId xmlns:a16="http://schemas.microsoft.com/office/drawing/2014/main" id="{04097826-3668-3F44-A70B-3A076A429B11}"/>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99" name="Rectangle 15">
                  <a:extLst>
                    <a:ext uri="{FF2B5EF4-FFF2-40B4-BE49-F238E27FC236}">
                      <a16:creationId xmlns:a16="http://schemas.microsoft.com/office/drawing/2014/main" id="{32545E30-057A-2441-8E17-56432DBEC88A}"/>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0" name="Straight Connector 16">
                  <a:extLst>
                    <a:ext uri="{FF2B5EF4-FFF2-40B4-BE49-F238E27FC236}">
                      <a16:creationId xmlns:a16="http://schemas.microsoft.com/office/drawing/2014/main" id="{B33A69E8-F21F-D647-9BCC-9C7584186631}"/>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93" name="Rectangle 8">
                <a:extLst>
                  <a:ext uri="{FF2B5EF4-FFF2-40B4-BE49-F238E27FC236}">
                    <a16:creationId xmlns:a16="http://schemas.microsoft.com/office/drawing/2014/main" id="{2F988C47-10A3-3240-AA4E-24CFD0E6A57F}"/>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Rectangle 9">
                <a:extLst>
                  <a:ext uri="{FF2B5EF4-FFF2-40B4-BE49-F238E27FC236}">
                    <a16:creationId xmlns:a16="http://schemas.microsoft.com/office/drawing/2014/main" id="{82613CDD-1811-4746-B415-FB607AA0EFEC}"/>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Rectangle 10">
                <a:extLst>
                  <a:ext uri="{FF2B5EF4-FFF2-40B4-BE49-F238E27FC236}">
                    <a16:creationId xmlns:a16="http://schemas.microsoft.com/office/drawing/2014/main" id="{1CAB44C4-B865-1746-9251-B4FFA5BD3CF7}"/>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6" name="Rectangle 12">
                <a:extLst>
                  <a:ext uri="{FF2B5EF4-FFF2-40B4-BE49-F238E27FC236}">
                    <a16:creationId xmlns:a16="http://schemas.microsoft.com/office/drawing/2014/main" id="{AB4E8439-D322-2546-8E85-DC06D7A7BD5B}"/>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7" name="Rectangle 13">
                <a:extLst>
                  <a:ext uri="{FF2B5EF4-FFF2-40B4-BE49-F238E27FC236}">
                    <a16:creationId xmlns:a16="http://schemas.microsoft.com/office/drawing/2014/main" id="{317A9DB4-6625-2E41-B458-EEA17EEAC5C0}"/>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8" name="组合 88">
            <a:extLst>
              <a:ext uri="{FF2B5EF4-FFF2-40B4-BE49-F238E27FC236}">
                <a16:creationId xmlns:a16="http://schemas.microsoft.com/office/drawing/2014/main" id="{C72257BD-6A52-8D4C-87BD-584D29B4E063}"/>
              </a:ext>
            </a:extLst>
          </p:cNvPr>
          <p:cNvGrpSpPr/>
          <p:nvPr/>
        </p:nvGrpSpPr>
        <p:grpSpPr>
          <a:xfrm>
            <a:off x="6482580" y="3118776"/>
            <a:ext cx="4871220" cy="3475493"/>
            <a:chOff x="3465584" y="1287165"/>
            <a:chExt cx="4434903" cy="3395489"/>
          </a:xfrm>
        </p:grpSpPr>
        <p:pic>
          <p:nvPicPr>
            <p:cNvPr id="109" name="Picture 2" descr="Images of 白川金色院 - JapaneseClass.jp">
              <a:extLst>
                <a:ext uri="{FF2B5EF4-FFF2-40B4-BE49-F238E27FC236}">
                  <a16:creationId xmlns:a16="http://schemas.microsoft.com/office/drawing/2014/main" id="{69D0C4B7-6415-594D-A547-4A5BEEE27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27">
              <a:extLst>
                <a:ext uri="{FF2B5EF4-FFF2-40B4-BE49-F238E27FC236}">
                  <a16:creationId xmlns:a16="http://schemas.microsoft.com/office/drawing/2014/main" id="{80A3C348-748F-7D40-ADBF-380E55C52444}"/>
                </a:ext>
              </a:extLst>
            </p:cNvPr>
            <p:cNvGrpSpPr/>
            <p:nvPr/>
          </p:nvGrpSpPr>
          <p:grpSpPr>
            <a:xfrm>
              <a:off x="3510748" y="1394791"/>
              <a:ext cx="4323226" cy="3197757"/>
              <a:chOff x="4954182" y="792499"/>
              <a:chExt cx="7099388" cy="5168353"/>
            </a:xfrm>
          </p:grpSpPr>
          <p:sp>
            <p:nvSpPr>
              <p:cNvPr id="111" name="Oval 28">
                <a:extLst>
                  <a:ext uri="{FF2B5EF4-FFF2-40B4-BE49-F238E27FC236}">
                    <a16:creationId xmlns:a16="http://schemas.microsoft.com/office/drawing/2014/main" id="{4F2104BA-FF12-1D43-AE67-7CAE56C86A66}"/>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Oval 29">
                <a:extLst>
                  <a:ext uri="{FF2B5EF4-FFF2-40B4-BE49-F238E27FC236}">
                    <a16:creationId xmlns:a16="http://schemas.microsoft.com/office/drawing/2014/main" id="{9B178A84-CC62-5D49-875F-0573972059F4}"/>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Oval 32">
                <a:extLst>
                  <a:ext uri="{FF2B5EF4-FFF2-40B4-BE49-F238E27FC236}">
                    <a16:creationId xmlns:a16="http://schemas.microsoft.com/office/drawing/2014/main" id="{2FED6A30-735F-744D-87E1-C683B96CAEB3}"/>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4" name="Straight Connector 33">
                <a:extLst>
                  <a:ext uri="{FF2B5EF4-FFF2-40B4-BE49-F238E27FC236}">
                    <a16:creationId xmlns:a16="http://schemas.microsoft.com/office/drawing/2014/main" id="{80E09194-54A5-264A-B167-D66EB483F2D3}"/>
                  </a:ext>
                </a:extLst>
              </p:cNvPr>
              <p:cNvCxnSpPr>
                <a:stCxn id="111" idx="6"/>
                <a:endCxn id="128"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15" name="Straight Connector 34">
                <a:extLst>
                  <a:ext uri="{FF2B5EF4-FFF2-40B4-BE49-F238E27FC236}">
                    <a16:creationId xmlns:a16="http://schemas.microsoft.com/office/drawing/2014/main" id="{66924671-CEB0-FE41-81F9-D03B10CD5CBE}"/>
                  </a:ext>
                </a:extLst>
              </p:cNvPr>
              <p:cNvCxnSpPr>
                <a:stCxn id="128" idx="7"/>
                <a:endCxn id="112"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16" name="Straight Connector 35">
                <a:extLst>
                  <a:ext uri="{FF2B5EF4-FFF2-40B4-BE49-F238E27FC236}">
                    <a16:creationId xmlns:a16="http://schemas.microsoft.com/office/drawing/2014/main" id="{97D6448B-307E-214B-9A83-1C38A466BA0C}"/>
                  </a:ext>
                </a:extLst>
              </p:cNvPr>
              <p:cNvCxnSpPr>
                <a:cxnSpLocks/>
                <a:stCxn id="112" idx="6"/>
                <a:endCxn id="136"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17" name="Straight Connector 39">
                <a:extLst>
                  <a:ext uri="{FF2B5EF4-FFF2-40B4-BE49-F238E27FC236}">
                    <a16:creationId xmlns:a16="http://schemas.microsoft.com/office/drawing/2014/main" id="{397670B4-83EA-2F42-84F5-D14A3B7D76C4}"/>
                  </a:ext>
                </a:extLst>
              </p:cNvPr>
              <p:cNvCxnSpPr>
                <a:stCxn id="128" idx="5"/>
                <a:endCxn id="130"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18" name="Straight Connector 41">
                <a:extLst>
                  <a:ext uri="{FF2B5EF4-FFF2-40B4-BE49-F238E27FC236}">
                    <a16:creationId xmlns:a16="http://schemas.microsoft.com/office/drawing/2014/main" id="{571116D3-51EF-644F-A050-898D3EAC8FD0}"/>
                  </a:ext>
                </a:extLst>
              </p:cNvPr>
              <p:cNvCxnSpPr>
                <a:stCxn id="130" idx="6"/>
                <a:endCxn id="113"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19" name="Straight Connector 43">
                <a:extLst>
                  <a:ext uri="{FF2B5EF4-FFF2-40B4-BE49-F238E27FC236}">
                    <a16:creationId xmlns:a16="http://schemas.microsoft.com/office/drawing/2014/main" id="{4B78180F-BABD-F344-B86E-8CE5C079B2B1}"/>
                  </a:ext>
                </a:extLst>
              </p:cNvPr>
              <p:cNvCxnSpPr>
                <a:stCxn id="135" idx="4"/>
                <a:endCxn id="132"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20" name="Straight Connector 44">
                <a:extLst>
                  <a:ext uri="{FF2B5EF4-FFF2-40B4-BE49-F238E27FC236}">
                    <a16:creationId xmlns:a16="http://schemas.microsoft.com/office/drawing/2014/main" id="{F7926874-7B51-3741-9B45-F7EEABF5D507}"/>
                  </a:ext>
                </a:extLst>
              </p:cNvPr>
              <p:cNvCxnSpPr>
                <a:stCxn id="130" idx="5"/>
                <a:endCxn id="132"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121" name="Straight Connector 45">
                <a:extLst>
                  <a:ext uri="{FF2B5EF4-FFF2-40B4-BE49-F238E27FC236}">
                    <a16:creationId xmlns:a16="http://schemas.microsoft.com/office/drawing/2014/main" id="{A1C4E870-C4C6-424F-BA90-414596F2550B}"/>
                  </a:ext>
                </a:extLst>
              </p:cNvPr>
              <p:cNvCxnSpPr>
                <a:stCxn id="113" idx="5"/>
                <a:endCxn id="132"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122" name="Straight Connector 47">
                <a:extLst>
                  <a:ext uri="{FF2B5EF4-FFF2-40B4-BE49-F238E27FC236}">
                    <a16:creationId xmlns:a16="http://schemas.microsoft.com/office/drawing/2014/main" id="{A5C86161-968C-3740-8334-C990181E8E87}"/>
                  </a:ext>
                </a:extLst>
              </p:cNvPr>
              <p:cNvCxnSpPr>
                <a:endCxn id="111"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123" name="Group 48">
                <a:extLst>
                  <a:ext uri="{FF2B5EF4-FFF2-40B4-BE49-F238E27FC236}">
                    <a16:creationId xmlns:a16="http://schemas.microsoft.com/office/drawing/2014/main" id="{63F64444-4EA4-1246-A690-BDE6CD37685E}"/>
                  </a:ext>
                </a:extLst>
              </p:cNvPr>
              <p:cNvGrpSpPr/>
              <p:nvPr/>
            </p:nvGrpSpPr>
            <p:grpSpPr>
              <a:xfrm>
                <a:off x="11128007" y="792499"/>
                <a:ext cx="925563" cy="741741"/>
                <a:chOff x="9311730" y="1047513"/>
                <a:chExt cx="925563" cy="741741"/>
              </a:xfrm>
            </p:grpSpPr>
            <p:sp>
              <p:nvSpPr>
                <p:cNvPr id="135" name="Oval 62">
                  <a:extLst>
                    <a:ext uri="{FF2B5EF4-FFF2-40B4-BE49-F238E27FC236}">
                      <a16:creationId xmlns:a16="http://schemas.microsoft.com/office/drawing/2014/main" id="{25B9D7E8-D70D-6248-A4A9-1E96D8816987}"/>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6" name="TextBox 63">
                  <a:extLst>
                    <a:ext uri="{FF2B5EF4-FFF2-40B4-BE49-F238E27FC236}">
                      <a16:creationId xmlns:a16="http://schemas.microsoft.com/office/drawing/2014/main" id="{1A1DD47B-BF6D-894A-A130-3EBB5CC6852B}"/>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124" name="Group 49">
                <a:extLst>
                  <a:ext uri="{FF2B5EF4-FFF2-40B4-BE49-F238E27FC236}">
                    <a16:creationId xmlns:a16="http://schemas.microsoft.com/office/drawing/2014/main" id="{A7957EE9-7839-1542-A3F4-93EA941350DF}"/>
                  </a:ext>
                </a:extLst>
              </p:cNvPr>
              <p:cNvGrpSpPr/>
              <p:nvPr/>
            </p:nvGrpSpPr>
            <p:grpSpPr>
              <a:xfrm>
                <a:off x="11226423" y="5220816"/>
                <a:ext cx="798545" cy="740036"/>
                <a:chOff x="9420772" y="4422160"/>
                <a:chExt cx="798545" cy="740036"/>
              </a:xfrm>
            </p:grpSpPr>
            <p:sp>
              <p:nvSpPr>
                <p:cNvPr id="132" name="Oval 59">
                  <a:extLst>
                    <a:ext uri="{FF2B5EF4-FFF2-40B4-BE49-F238E27FC236}">
                      <a16:creationId xmlns:a16="http://schemas.microsoft.com/office/drawing/2014/main" id="{26BFA418-A24E-674E-8C1C-660AC3277DD6}"/>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Oval 60">
                  <a:extLst>
                    <a:ext uri="{FF2B5EF4-FFF2-40B4-BE49-F238E27FC236}">
                      <a16:creationId xmlns:a16="http://schemas.microsoft.com/office/drawing/2014/main" id="{DB8153A8-E171-F145-A3AE-1ADF7186F54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34" name="TextBox 61">
                  <a:extLst>
                    <a:ext uri="{FF2B5EF4-FFF2-40B4-BE49-F238E27FC236}">
                      <a16:creationId xmlns:a16="http://schemas.microsoft.com/office/drawing/2014/main" id="{27B5D980-9069-6C45-B5E5-65D1565C36BE}"/>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25" name="TextBox 58">
                <a:extLst>
                  <a:ext uri="{FF2B5EF4-FFF2-40B4-BE49-F238E27FC236}">
                    <a16:creationId xmlns:a16="http://schemas.microsoft.com/office/drawing/2014/main" id="{D2D66989-7760-4A4A-B6B6-4B949EA8C04C}"/>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26" name="Group 51">
                <a:extLst>
                  <a:ext uri="{FF2B5EF4-FFF2-40B4-BE49-F238E27FC236}">
                    <a16:creationId xmlns:a16="http://schemas.microsoft.com/office/drawing/2014/main" id="{2C0AC106-23A5-E344-AC24-FB8385A5A305}"/>
                  </a:ext>
                </a:extLst>
              </p:cNvPr>
              <p:cNvGrpSpPr/>
              <p:nvPr/>
            </p:nvGrpSpPr>
            <p:grpSpPr>
              <a:xfrm>
                <a:off x="8251199" y="3146600"/>
                <a:ext cx="925563" cy="765647"/>
                <a:chOff x="7672445" y="2791056"/>
                <a:chExt cx="925563" cy="765647"/>
              </a:xfrm>
            </p:grpSpPr>
            <p:sp>
              <p:nvSpPr>
                <p:cNvPr id="130" name="Oval 55">
                  <a:extLst>
                    <a:ext uri="{FF2B5EF4-FFF2-40B4-BE49-F238E27FC236}">
                      <a16:creationId xmlns:a16="http://schemas.microsoft.com/office/drawing/2014/main" id="{99F6F9EB-7F9E-2145-B114-CF98496216D0}"/>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1" name="TextBox 56">
                  <a:extLst>
                    <a:ext uri="{FF2B5EF4-FFF2-40B4-BE49-F238E27FC236}">
                      <a16:creationId xmlns:a16="http://schemas.microsoft.com/office/drawing/2014/main" id="{84717763-E2E9-7543-BBA6-5B9201C01CFE}"/>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52">
                <a:extLst>
                  <a:ext uri="{FF2B5EF4-FFF2-40B4-BE49-F238E27FC236}">
                    <a16:creationId xmlns:a16="http://schemas.microsoft.com/office/drawing/2014/main" id="{9D54B293-CBA7-FE48-9D53-31B6337D3763}"/>
                  </a:ext>
                </a:extLst>
              </p:cNvPr>
              <p:cNvGrpSpPr/>
              <p:nvPr/>
            </p:nvGrpSpPr>
            <p:grpSpPr>
              <a:xfrm>
                <a:off x="6767213" y="1749016"/>
                <a:ext cx="786562" cy="776820"/>
                <a:chOff x="6418300" y="1956159"/>
                <a:chExt cx="786562" cy="776820"/>
              </a:xfrm>
            </p:grpSpPr>
            <p:sp>
              <p:nvSpPr>
                <p:cNvPr id="128" name="Oval 53">
                  <a:extLst>
                    <a:ext uri="{FF2B5EF4-FFF2-40B4-BE49-F238E27FC236}">
                      <a16:creationId xmlns:a16="http://schemas.microsoft.com/office/drawing/2014/main" id="{9F0DE9E2-0E8B-0B4D-AC09-44372803ED6A}"/>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TextBox 54">
                  <a:extLst>
                    <a:ext uri="{FF2B5EF4-FFF2-40B4-BE49-F238E27FC236}">
                      <a16:creationId xmlns:a16="http://schemas.microsoft.com/office/drawing/2014/main" id="{9E02C430-0A06-344E-B219-34282BE797C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sp>
        <p:nvSpPr>
          <p:cNvPr id="2" name="Title 1">
            <a:extLst>
              <a:ext uri="{FF2B5EF4-FFF2-40B4-BE49-F238E27FC236}">
                <a16:creationId xmlns:a16="http://schemas.microsoft.com/office/drawing/2014/main" id="{1DCC76F3-C3F0-E848-A668-090D0BEA2633}"/>
              </a:ext>
            </a:extLst>
          </p:cNvPr>
          <p:cNvSpPr>
            <a:spLocks noGrp="1"/>
          </p:cNvSpPr>
          <p:nvPr>
            <p:ph type="title"/>
          </p:nvPr>
        </p:nvSpPr>
        <p:spPr>
          <a:xfrm>
            <a:off x="838199" y="340411"/>
            <a:ext cx="9109203" cy="1325563"/>
          </a:xfrm>
        </p:spPr>
        <p:txBody>
          <a:bodyPr>
            <a:normAutofit/>
          </a:bodyPr>
          <a:lstStyle/>
          <a:p>
            <a:r>
              <a:rPr lang="en-US" altLang="zh-CN" dirty="0"/>
              <a:t>Key</a:t>
            </a:r>
            <a:r>
              <a:rPr lang="zh-CN" altLang="en-US" dirty="0"/>
              <a:t> </a:t>
            </a:r>
            <a:r>
              <a:rPr lang="en-US" altLang="zh-CN" dirty="0"/>
              <a:t>Insight:</a:t>
            </a:r>
            <a:r>
              <a:rPr lang="zh-CN" altLang="en-US" dirty="0"/>
              <a:t> </a:t>
            </a:r>
            <a:br>
              <a:rPr lang="en-US" altLang="zh-CN" dirty="0"/>
            </a:br>
            <a:r>
              <a:rPr lang="en-US" altLang="zh-CN" dirty="0"/>
              <a:t>Transform</a:t>
            </a:r>
            <a:r>
              <a:rPr lang="zh-CN" altLang="en-US" dirty="0"/>
              <a:t> </a:t>
            </a:r>
            <a:r>
              <a:rPr lang="en-US" altLang="zh-CN" dirty="0"/>
              <a:t>DPV</a:t>
            </a:r>
            <a:r>
              <a:rPr lang="zh-CN" altLang="en-US" dirty="0"/>
              <a:t> </a:t>
            </a:r>
            <a:r>
              <a:rPr lang="en-US" altLang="zh-CN" dirty="0"/>
              <a:t>into</a:t>
            </a:r>
            <a:r>
              <a:rPr lang="zh-CN" altLang="en-US" dirty="0"/>
              <a:t> </a:t>
            </a:r>
            <a:r>
              <a:rPr lang="en-US" altLang="zh-CN" dirty="0"/>
              <a:t>Counting</a:t>
            </a:r>
            <a:r>
              <a:rPr lang="zh-CN" altLang="en-US" dirty="0"/>
              <a:t> </a:t>
            </a:r>
            <a:r>
              <a:rPr lang="en-US" altLang="zh-CN" dirty="0"/>
              <a:t>on</a:t>
            </a:r>
            <a:r>
              <a:rPr lang="zh-CN" altLang="en-US" dirty="0"/>
              <a:t> </a:t>
            </a:r>
            <a:r>
              <a:rPr lang="en-US" altLang="zh-CN" dirty="0"/>
              <a:t>DAG</a:t>
            </a:r>
            <a:endParaRPr lang="en-US" dirty="0"/>
          </a:p>
        </p:txBody>
      </p:sp>
      <p:sp>
        <p:nvSpPr>
          <p:cNvPr id="4" name="Slide Number Placeholder 3">
            <a:extLst>
              <a:ext uri="{FF2B5EF4-FFF2-40B4-BE49-F238E27FC236}">
                <a16:creationId xmlns:a16="http://schemas.microsoft.com/office/drawing/2014/main" id="{BB785B69-2BBD-C143-8BEC-CEBD185D4B33}"/>
              </a:ext>
            </a:extLst>
          </p:cNvPr>
          <p:cNvSpPr>
            <a:spLocks noGrp="1"/>
          </p:cNvSpPr>
          <p:nvPr>
            <p:ph type="sldNum" sz="quarter" idx="12"/>
          </p:nvPr>
        </p:nvSpPr>
        <p:spPr/>
        <p:txBody>
          <a:bodyPr/>
          <a:lstStyle/>
          <a:p>
            <a:fld id="{1083CBEB-A62C-7547-B7F6-B847810FF90F}" type="slidenum">
              <a:rPr lang="en-US" smtClean="0"/>
              <a:t>8</a:t>
            </a:fld>
            <a:endParaRPr lang="en-US"/>
          </a:p>
        </p:txBody>
      </p:sp>
      <p:sp>
        <p:nvSpPr>
          <p:cNvPr id="27" name="Right Arrow 26">
            <a:extLst>
              <a:ext uri="{FF2B5EF4-FFF2-40B4-BE49-F238E27FC236}">
                <a16:creationId xmlns:a16="http://schemas.microsoft.com/office/drawing/2014/main" id="{8C31728A-B0ED-8B4D-A978-50306010D282}"/>
              </a:ext>
            </a:extLst>
          </p:cNvPr>
          <p:cNvSpPr/>
          <p:nvPr/>
        </p:nvSpPr>
        <p:spPr>
          <a:xfrm>
            <a:off x="5567351" y="4499812"/>
            <a:ext cx="6867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03537664-C548-F548-A5DF-9615535E36B1}"/>
              </a:ext>
            </a:extLst>
          </p:cNvPr>
          <p:cNvSpPr txBox="1"/>
          <p:nvPr/>
        </p:nvSpPr>
        <p:spPr>
          <a:xfrm>
            <a:off x="6664759" y="2422379"/>
            <a:ext cx="5343570" cy="867930"/>
          </a:xfrm>
          <a:prstGeom prst="rect">
            <a:avLst/>
          </a:prstGeom>
          <a:noFill/>
        </p:spPr>
        <p:txBody>
          <a:bodyPr wrap="square" rtlCol="0">
            <a:spAutoFit/>
          </a:bodyPr>
          <a:lstStyle/>
          <a:p>
            <a:pPr>
              <a:lnSpc>
                <a:spcPct val="90000"/>
              </a:lnSpc>
            </a:pPr>
            <a:r>
              <a:rPr lang="en-US" altLang="zh-CN" sz="2800" b="1" dirty="0" err="1"/>
              <a:t>DPVNet</a:t>
            </a:r>
            <a:r>
              <a:rPr lang="en-US" altLang="zh-CN" sz="2800" b="1" dirty="0"/>
              <a:t>:</a:t>
            </a:r>
            <a:r>
              <a:rPr lang="zh-CN" altLang="en-US" sz="2800" b="1" dirty="0"/>
              <a:t> </a:t>
            </a:r>
            <a:r>
              <a:rPr lang="en-US" altLang="zh-CN" sz="2800" dirty="0"/>
              <a:t>a</a:t>
            </a:r>
            <a:r>
              <a:rPr lang="zh-CN" altLang="en-US" sz="2800" dirty="0"/>
              <a:t> </a:t>
            </a:r>
            <a:r>
              <a:rPr lang="en-US" altLang="zh-CN" sz="2800" dirty="0"/>
              <a:t>DAG</a:t>
            </a:r>
            <a:r>
              <a:rPr lang="zh-CN" altLang="en-US" sz="2800" dirty="0"/>
              <a:t> </a:t>
            </a:r>
            <a:r>
              <a:rPr lang="en-US" altLang="zh-CN" sz="2800" dirty="0"/>
              <a:t>representing</a:t>
            </a:r>
            <a:r>
              <a:rPr lang="zh-CN" altLang="en-US" sz="2800" dirty="0"/>
              <a:t> </a:t>
            </a:r>
            <a:r>
              <a:rPr lang="en-US" altLang="zh-CN" sz="2800" dirty="0"/>
              <a:t>all</a:t>
            </a:r>
            <a:r>
              <a:rPr lang="zh-CN" altLang="en-US" sz="2800" dirty="0"/>
              <a:t> </a:t>
            </a:r>
            <a:r>
              <a:rPr lang="en-US" altLang="zh-CN" sz="2800" dirty="0"/>
              <a:t>valid</a:t>
            </a:r>
            <a:r>
              <a:rPr lang="zh-CN" altLang="en-US" sz="2800" dirty="0"/>
              <a:t> </a:t>
            </a:r>
            <a:r>
              <a:rPr lang="en-US" altLang="zh-CN" sz="2800" dirty="0"/>
              <a:t>paths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topology</a:t>
            </a:r>
            <a:endParaRPr lang="en-US" sz="2800" dirty="0"/>
          </a:p>
        </p:txBody>
      </p:sp>
      <p:sp>
        <p:nvSpPr>
          <p:cNvPr id="5" name="TextBox 4">
            <a:extLst>
              <a:ext uri="{FF2B5EF4-FFF2-40B4-BE49-F238E27FC236}">
                <a16:creationId xmlns:a16="http://schemas.microsoft.com/office/drawing/2014/main" id="{0113C4C5-0DB7-5444-BADF-6E59E8580103}"/>
              </a:ext>
            </a:extLst>
          </p:cNvPr>
          <p:cNvSpPr txBox="1"/>
          <p:nvPr/>
        </p:nvSpPr>
        <p:spPr>
          <a:xfrm>
            <a:off x="919393" y="5575623"/>
            <a:ext cx="4147907" cy="646331"/>
          </a:xfrm>
          <a:prstGeom prst="rect">
            <a:avLst/>
          </a:prstGeom>
          <a:noFill/>
          <a:ln w="25400">
            <a:solidFill>
              <a:schemeClr val="tx1"/>
            </a:solidFill>
          </a:ln>
        </p:spPr>
        <p:txBody>
          <a:bodyPr wrap="square" rtlCol="0">
            <a:spAutoFit/>
          </a:bodyPr>
          <a:lstStyle/>
          <a:p>
            <a:r>
              <a:rPr lang="en-US" altLang="zh-CN" dirty="0"/>
              <a:t>(</a:t>
            </a:r>
            <a:r>
              <a:rPr lang="en-US" altLang="zh-CN" dirty="0" err="1"/>
              <a:t>dstIP</a:t>
            </a:r>
            <a:r>
              <a:rPr lang="zh-CN" altLang="en-US" dirty="0"/>
              <a:t> </a:t>
            </a:r>
            <a:r>
              <a:rPr lang="en-US" altLang="zh-CN" dirty="0"/>
              <a:t>=</a:t>
            </a:r>
            <a:r>
              <a:rPr lang="zh-CN" altLang="en-US" dirty="0"/>
              <a:t> </a:t>
            </a:r>
            <a:r>
              <a:rPr lang="en-US" altLang="zh-CN" dirty="0"/>
              <a:t>10.0.0.0/23,</a:t>
            </a:r>
            <a:r>
              <a:rPr lang="zh-CN" altLang="en-US" dirty="0"/>
              <a:t> </a:t>
            </a:r>
            <a:r>
              <a:rPr lang="en-US" altLang="zh-CN" dirty="0"/>
              <a:t>[S],</a:t>
            </a:r>
            <a:r>
              <a:rPr lang="zh-CN" altLang="en-US" dirty="0"/>
              <a:t> </a:t>
            </a:r>
            <a:endParaRPr lang="en-US" altLang="zh-CN" dirty="0"/>
          </a:p>
          <a:p>
            <a:r>
              <a:rPr lang="zh-CN" altLang="en-US" dirty="0"/>
              <a:t>      </a:t>
            </a:r>
            <a:r>
              <a:rPr lang="en-US" altLang="zh-CN" dirty="0"/>
              <a:t>S</a:t>
            </a:r>
            <a:r>
              <a:rPr lang="zh-CN" altLang="en-US" dirty="0"/>
              <a:t> </a:t>
            </a:r>
            <a:r>
              <a:rPr lang="en-US" altLang="zh-CN" dirty="0"/>
              <a:t>.</a:t>
            </a:r>
            <a:r>
              <a:rPr lang="zh-CN" altLang="en-US" dirty="0"/>
              <a:t>* </a:t>
            </a:r>
            <a:r>
              <a:rPr lang="en-US" altLang="zh-CN" dirty="0"/>
              <a:t>W</a:t>
            </a:r>
            <a:r>
              <a:rPr lang="zh-CN" altLang="en-US" dirty="0"/>
              <a:t> </a:t>
            </a:r>
            <a:r>
              <a:rPr lang="en-US" altLang="zh-CN" dirty="0"/>
              <a:t>.</a:t>
            </a:r>
            <a:r>
              <a:rPr lang="zh-CN" altLang="en-US" dirty="0"/>
              <a:t>* </a:t>
            </a:r>
            <a:r>
              <a:rPr lang="en-US" altLang="zh-CN" dirty="0"/>
              <a:t>D</a:t>
            </a:r>
            <a:r>
              <a:rPr lang="zh-CN" altLang="en-US" dirty="0"/>
              <a:t> </a:t>
            </a:r>
            <a:r>
              <a:rPr lang="en-US" altLang="zh-CN" b="1" dirty="0"/>
              <a:t>and</a:t>
            </a:r>
            <a:r>
              <a:rPr lang="zh-CN" altLang="en-US" dirty="0"/>
              <a:t> </a:t>
            </a:r>
            <a:r>
              <a:rPr lang="en-US" altLang="zh-CN" b="1" dirty="0" err="1"/>
              <a:t>loop_free</a:t>
            </a:r>
            <a:r>
              <a:rPr lang="en-US" altLang="zh-CN" dirty="0"/>
              <a:t>,</a:t>
            </a:r>
            <a:r>
              <a:rPr lang="zh-CN" altLang="en-US" dirty="0"/>
              <a:t> </a:t>
            </a:r>
            <a:r>
              <a:rPr lang="en-US" altLang="zh-CN" dirty="0"/>
              <a:t>"exist</a:t>
            </a:r>
            <a:r>
              <a:rPr lang="zh-CN" altLang="en-US" dirty="0"/>
              <a:t> </a:t>
            </a:r>
            <a:r>
              <a:rPr lang="en-US" altLang="zh-CN" dirty="0"/>
              <a:t>&gt;=1")</a:t>
            </a:r>
            <a:endParaRPr lang="en-US" dirty="0"/>
          </a:p>
        </p:txBody>
      </p:sp>
      <p:sp>
        <p:nvSpPr>
          <p:cNvPr id="25" name="TextBox 24">
            <a:extLst>
              <a:ext uri="{FF2B5EF4-FFF2-40B4-BE49-F238E27FC236}">
                <a16:creationId xmlns:a16="http://schemas.microsoft.com/office/drawing/2014/main" id="{FBA0DB11-A198-6F4C-8DE6-978343041A4D}"/>
              </a:ext>
            </a:extLst>
          </p:cNvPr>
          <p:cNvSpPr txBox="1"/>
          <p:nvPr/>
        </p:nvSpPr>
        <p:spPr>
          <a:xfrm>
            <a:off x="2048552" y="5028040"/>
            <a:ext cx="1618520" cy="523220"/>
          </a:xfrm>
          <a:prstGeom prst="rect">
            <a:avLst/>
          </a:prstGeom>
          <a:noFill/>
        </p:spPr>
        <p:txBody>
          <a:bodyPr wrap="none" rtlCol="0">
            <a:spAutoFit/>
          </a:bodyPr>
          <a:lstStyle/>
          <a:p>
            <a:r>
              <a:rPr lang="en-US" altLang="zh-CN" sz="2800" b="1" dirty="0"/>
              <a:t>Invariant:</a:t>
            </a:r>
            <a:endParaRPr lang="en-US" sz="2800" b="1" dirty="0"/>
          </a:p>
        </p:txBody>
      </p:sp>
      <p:sp>
        <p:nvSpPr>
          <p:cNvPr id="26" name="TextBox 25">
            <a:extLst>
              <a:ext uri="{FF2B5EF4-FFF2-40B4-BE49-F238E27FC236}">
                <a16:creationId xmlns:a16="http://schemas.microsoft.com/office/drawing/2014/main" id="{C86C6948-0A22-9E4E-B8BA-4A8CBD608A18}"/>
              </a:ext>
            </a:extLst>
          </p:cNvPr>
          <p:cNvSpPr txBox="1"/>
          <p:nvPr/>
        </p:nvSpPr>
        <p:spPr>
          <a:xfrm>
            <a:off x="2033935" y="4000146"/>
            <a:ext cx="1628394" cy="523220"/>
          </a:xfrm>
          <a:prstGeom prst="rect">
            <a:avLst/>
          </a:prstGeom>
          <a:noFill/>
        </p:spPr>
        <p:txBody>
          <a:bodyPr wrap="none" rtlCol="0">
            <a:spAutoFit/>
          </a:bodyPr>
          <a:lstStyle/>
          <a:p>
            <a:r>
              <a:rPr lang="en-US" altLang="zh-CN" sz="2800" b="1" dirty="0"/>
              <a:t>Topology:</a:t>
            </a:r>
            <a:endParaRPr lang="en-US" sz="2800" b="1" dirty="0"/>
          </a:p>
        </p:txBody>
      </p:sp>
      <p:sp>
        <p:nvSpPr>
          <p:cNvPr id="86" name="TextBox 85">
            <a:extLst>
              <a:ext uri="{FF2B5EF4-FFF2-40B4-BE49-F238E27FC236}">
                <a16:creationId xmlns:a16="http://schemas.microsoft.com/office/drawing/2014/main" id="{C873E22E-1324-D144-8884-B7D19695A541}"/>
              </a:ext>
            </a:extLst>
          </p:cNvPr>
          <p:cNvSpPr txBox="1"/>
          <p:nvPr/>
        </p:nvSpPr>
        <p:spPr>
          <a:xfrm>
            <a:off x="2620056" y="4530101"/>
            <a:ext cx="2938694" cy="584775"/>
          </a:xfrm>
          <a:prstGeom prst="rect">
            <a:avLst/>
          </a:prstGeom>
          <a:noFill/>
        </p:spPr>
        <p:txBody>
          <a:bodyPr wrap="square" rtlCol="0">
            <a:spAutoFit/>
          </a:bodyPr>
          <a:lstStyle/>
          <a:p>
            <a:pPr algn="ctr"/>
            <a:r>
              <a:rPr lang="en-US" altLang="zh-CN" sz="3200" b="1" dirty="0"/>
              <a:t>X</a:t>
            </a:r>
            <a:r>
              <a:rPr lang="zh-CN" altLang="en-US" sz="3200" b="1" dirty="0"/>
              <a:t> </a:t>
            </a:r>
            <a:r>
              <a:rPr lang="en-US" altLang="zh-CN" sz="2400" dirty="0"/>
              <a:t>(DFA</a:t>
            </a:r>
            <a:r>
              <a:rPr lang="zh-CN" altLang="en-US" sz="2400" dirty="0"/>
              <a:t> </a:t>
            </a:r>
            <a:r>
              <a:rPr lang="en-US" altLang="zh-CN" sz="2400" dirty="0"/>
              <a:t>multiplication)</a:t>
            </a:r>
            <a:endParaRPr lang="en-US" sz="2400" dirty="0"/>
          </a:p>
        </p:txBody>
      </p:sp>
      <p:sp>
        <p:nvSpPr>
          <p:cNvPr id="88" name="Content Placeholder 2">
            <a:extLst>
              <a:ext uri="{FF2B5EF4-FFF2-40B4-BE49-F238E27FC236}">
                <a16:creationId xmlns:a16="http://schemas.microsoft.com/office/drawing/2014/main" id="{EDD7CD6F-5641-D346-940F-37F9E8A46159}"/>
              </a:ext>
            </a:extLst>
          </p:cNvPr>
          <p:cNvSpPr>
            <a:spLocks noGrp="1"/>
          </p:cNvSpPr>
          <p:nvPr>
            <p:ph sz="half" idx="1"/>
          </p:nvPr>
        </p:nvSpPr>
        <p:spPr>
          <a:xfrm>
            <a:off x="838199" y="1587963"/>
            <a:ext cx="4328661" cy="823394"/>
          </a:xfrm>
          <a:solidFill>
            <a:schemeClr val="accent4">
              <a:lumMod val="40000"/>
              <a:lumOff val="60000"/>
            </a:schemeClr>
          </a:solidFill>
          <a:ln>
            <a:solidFill>
              <a:schemeClr val="accent4"/>
            </a:solidFill>
          </a:ln>
        </p:spPr>
        <p:txBody>
          <a:bodyPr>
            <a:noAutofit/>
          </a:bodyPr>
          <a:lstStyle/>
          <a:p>
            <a:pPr marL="0" indent="0" algn="just">
              <a:buNone/>
            </a:pPr>
            <a:r>
              <a:rPr lang="en-US" b="1" dirty="0"/>
              <a:t>DP</a:t>
            </a:r>
            <a:r>
              <a:rPr lang="en-US" altLang="zh-CN" b="1" dirty="0"/>
              <a:t>V</a:t>
            </a:r>
            <a:r>
              <a:rPr lang="en-US" altLang="zh-CN" dirty="0"/>
              <a:t>:</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valid</a:t>
            </a:r>
            <a:r>
              <a:rPr lang="zh-CN" altLang="en-US" dirty="0"/>
              <a:t> </a:t>
            </a:r>
            <a:r>
              <a:rPr lang="en-US" altLang="zh-CN" dirty="0"/>
              <a:t>paths</a:t>
            </a:r>
            <a:r>
              <a:rPr lang="zh-CN" altLang="en-US" dirty="0"/>
              <a:t> </a:t>
            </a:r>
            <a:r>
              <a:rPr lang="en-US" altLang="zh-CN" dirty="0"/>
              <a:t>exist</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p>
        </p:txBody>
      </p:sp>
      <p:sp>
        <p:nvSpPr>
          <p:cNvPr id="89" name="Content Placeholder 2">
            <a:extLst>
              <a:ext uri="{FF2B5EF4-FFF2-40B4-BE49-F238E27FC236}">
                <a16:creationId xmlns:a16="http://schemas.microsoft.com/office/drawing/2014/main" id="{A75128C9-47D8-E14F-B8B1-F7AE2B9F2D02}"/>
              </a:ext>
            </a:extLst>
          </p:cNvPr>
          <p:cNvSpPr txBox="1">
            <a:spLocks/>
          </p:cNvSpPr>
          <p:nvPr/>
        </p:nvSpPr>
        <p:spPr>
          <a:xfrm>
            <a:off x="6532187" y="1597701"/>
            <a:ext cx="5258923" cy="813656"/>
          </a:xfrm>
          <a:prstGeom prst="rect">
            <a:avLst/>
          </a:prstGeom>
          <a:solidFill>
            <a:schemeClr val="accent5">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
            </a:r>
            <a:r>
              <a:rPr lang="en-US" altLang="zh-CN" b="1" dirty="0"/>
              <a:t>PV</a:t>
            </a:r>
            <a:r>
              <a:rPr lang="zh-CN" altLang="en-US" b="1" dirty="0"/>
              <a:t> </a:t>
            </a:r>
            <a:r>
              <a:rPr lang="en-US" altLang="zh-CN" b="1" dirty="0"/>
              <a:t>on</a:t>
            </a:r>
            <a:r>
              <a:rPr lang="zh-CN" altLang="en-US" b="1" dirty="0"/>
              <a:t> </a:t>
            </a:r>
            <a:r>
              <a:rPr lang="en-US" altLang="zh-CN" b="1" dirty="0" err="1"/>
              <a:t>DPVNet</a:t>
            </a:r>
            <a:r>
              <a:rPr lang="en-US" altLang="zh-CN" dirty="0"/>
              <a:t>:</a:t>
            </a:r>
            <a:r>
              <a:rPr lang="zh-CN" altLang="en-US" dirty="0"/>
              <a:t> </a:t>
            </a:r>
            <a:r>
              <a:rPr lang="en-US" altLang="zh-CN" dirty="0"/>
              <a:t>count</a:t>
            </a:r>
            <a:r>
              <a:rPr lang="zh-CN" altLang="en-US" dirty="0"/>
              <a:t> </a:t>
            </a:r>
            <a:r>
              <a:rPr lang="en-US" altLang="zh-CN" dirty="0"/>
              <a:t>valid</a:t>
            </a:r>
            <a:r>
              <a:rPr lang="zh-CN" altLang="en-US" dirty="0"/>
              <a:t> </a:t>
            </a:r>
            <a:r>
              <a:rPr lang="en-US" altLang="zh-CN" dirty="0"/>
              <a:t>paths</a:t>
            </a:r>
            <a:r>
              <a:rPr lang="zh-CN" altLang="en-US" dirty="0"/>
              <a:t> </a:t>
            </a:r>
            <a:r>
              <a:rPr lang="en-US" altLang="zh-CN" dirty="0">
                <a:solidFill>
                  <a:srgbClr val="FF0000"/>
                </a:solidFill>
              </a:rPr>
              <a:t>via</a:t>
            </a:r>
            <a:r>
              <a:rPr lang="zh-CN" altLang="en-US" dirty="0">
                <a:solidFill>
                  <a:srgbClr val="FF0000"/>
                </a:solidFill>
              </a:rPr>
              <a:t> </a:t>
            </a:r>
            <a:r>
              <a:rPr lang="en-US" altLang="zh-CN" dirty="0">
                <a:solidFill>
                  <a:srgbClr val="FF0000"/>
                </a:solidFill>
              </a:rPr>
              <a:t>reverse</a:t>
            </a:r>
            <a:r>
              <a:rPr lang="zh-CN" altLang="en-US" dirty="0">
                <a:solidFill>
                  <a:srgbClr val="FF0000"/>
                </a:solidFill>
              </a:rPr>
              <a:t> </a:t>
            </a:r>
            <a:r>
              <a:rPr lang="en-US" altLang="zh-CN" dirty="0">
                <a:solidFill>
                  <a:srgbClr val="FF0000"/>
                </a:solidFill>
              </a:rPr>
              <a:t>topological</a:t>
            </a:r>
            <a:r>
              <a:rPr lang="zh-CN" altLang="en-US" dirty="0">
                <a:solidFill>
                  <a:srgbClr val="FF0000"/>
                </a:solidFill>
              </a:rPr>
              <a:t> </a:t>
            </a:r>
            <a:r>
              <a:rPr lang="en-US" altLang="zh-CN" dirty="0">
                <a:solidFill>
                  <a:srgbClr val="FF0000"/>
                </a:solidFill>
              </a:rPr>
              <a:t>traversal</a:t>
            </a:r>
            <a:endParaRPr lang="en-US" dirty="0">
              <a:solidFill>
                <a:srgbClr val="FF0000"/>
              </a:solidFill>
            </a:endParaRPr>
          </a:p>
        </p:txBody>
      </p:sp>
      <p:sp>
        <p:nvSpPr>
          <p:cNvPr id="3" name="Left-Right Arrow 2">
            <a:extLst>
              <a:ext uri="{FF2B5EF4-FFF2-40B4-BE49-F238E27FC236}">
                <a16:creationId xmlns:a16="http://schemas.microsoft.com/office/drawing/2014/main" id="{90BD8943-D8EE-9C4D-972F-1332FA185BCA}"/>
              </a:ext>
            </a:extLst>
          </p:cNvPr>
          <p:cNvSpPr/>
          <p:nvPr/>
        </p:nvSpPr>
        <p:spPr>
          <a:xfrm>
            <a:off x="5447661" y="1768591"/>
            <a:ext cx="803724" cy="484632"/>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3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5" grpId="0"/>
      <p:bldP spid="86" grpId="0"/>
      <p:bldP spid="8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58">
            <a:extLst>
              <a:ext uri="{FF2B5EF4-FFF2-40B4-BE49-F238E27FC236}">
                <a16:creationId xmlns:a16="http://schemas.microsoft.com/office/drawing/2014/main" id="{00038468-723E-FA42-8F81-140EEB30B346}"/>
              </a:ext>
            </a:extLst>
          </p:cNvPr>
          <p:cNvSpPr txBox="1">
            <a:spLocks/>
          </p:cNvSpPr>
          <p:nvPr/>
        </p:nvSpPr>
        <p:spPr>
          <a:xfrm>
            <a:off x="838200" y="16443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Per-node</a:t>
            </a:r>
            <a:r>
              <a:rPr lang="zh-CN" altLang="en-US" b="1" dirty="0"/>
              <a:t> </a:t>
            </a:r>
            <a:r>
              <a:rPr lang="en-US" altLang="zh-CN" b="1" dirty="0"/>
              <a:t>on-device</a:t>
            </a:r>
            <a:r>
              <a:rPr lang="zh-CN" altLang="en-US" b="1" dirty="0"/>
              <a:t> </a:t>
            </a:r>
            <a:r>
              <a:rPr lang="en-US" altLang="zh-CN" b="1" dirty="0"/>
              <a:t>task</a:t>
            </a:r>
            <a:r>
              <a:rPr lang="en-US" altLang="zh-CN" dirty="0"/>
              <a:t>:</a:t>
            </a:r>
            <a:r>
              <a:rPr lang="zh-CN" altLang="en-US" dirty="0"/>
              <a:t> </a:t>
            </a:r>
            <a:r>
              <a:rPr lang="en-US" altLang="zh-CN" dirty="0"/>
              <a:t>count</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endParaRPr lang="en-US" dirty="0"/>
          </a:p>
        </p:txBody>
      </p:sp>
      <p:grpSp>
        <p:nvGrpSpPr>
          <p:cNvPr id="79" name="组合 3">
            <a:extLst>
              <a:ext uri="{FF2B5EF4-FFF2-40B4-BE49-F238E27FC236}">
                <a16:creationId xmlns:a16="http://schemas.microsoft.com/office/drawing/2014/main" id="{DC2B8E66-5218-3F46-8E6A-4711FC0A2451}"/>
              </a:ext>
            </a:extLst>
          </p:cNvPr>
          <p:cNvGrpSpPr/>
          <p:nvPr/>
        </p:nvGrpSpPr>
        <p:grpSpPr>
          <a:xfrm>
            <a:off x="785875" y="3886738"/>
            <a:ext cx="5731689" cy="1915017"/>
            <a:chOff x="1324207" y="2325729"/>
            <a:chExt cx="6870056" cy="1932623"/>
          </a:xfrm>
          <a:solidFill>
            <a:schemeClr val="accent4">
              <a:lumMod val="40000"/>
              <a:lumOff val="60000"/>
            </a:schemeClr>
          </a:solidFill>
        </p:grpSpPr>
        <p:pic>
          <p:nvPicPr>
            <p:cNvPr id="80" name="Picture 4" descr="Images of 白川金色院 - JapaneseClass.jp">
              <a:extLst>
                <a:ext uri="{FF2B5EF4-FFF2-40B4-BE49-F238E27FC236}">
                  <a16:creationId xmlns:a16="http://schemas.microsoft.com/office/drawing/2014/main" id="{1F12E28A-C338-6044-AE89-C7F443F66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81" name="Group 6">
              <a:extLst>
                <a:ext uri="{FF2B5EF4-FFF2-40B4-BE49-F238E27FC236}">
                  <a16:creationId xmlns:a16="http://schemas.microsoft.com/office/drawing/2014/main" id="{868B4375-D6B5-B748-81C2-49B164F90066}"/>
                </a:ext>
              </a:extLst>
            </p:cNvPr>
            <p:cNvGrpSpPr/>
            <p:nvPr/>
          </p:nvGrpSpPr>
          <p:grpSpPr>
            <a:xfrm>
              <a:off x="1443494" y="2395264"/>
              <a:ext cx="6750769" cy="1629205"/>
              <a:chOff x="139065" y="3600266"/>
              <a:chExt cx="11642209" cy="2867567"/>
            </a:xfrm>
            <a:grpFill/>
          </p:grpSpPr>
          <p:grpSp>
            <p:nvGrpSpPr>
              <p:cNvPr id="82" name="Group 7">
                <a:extLst>
                  <a:ext uri="{FF2B5EF4-FFF2-40B4-BE49-F238E27FC236}">
                    <a16:creationId xmlns:a16="http://schemas.microsoft.com/office/drawing/2014/main" id="{95F78230-5559-474A-B345-0E2F6E6EA735}"/>
                  </a:ext>
                </a:extLst>
              </p:cNvPr>
              <p:cNvGrpSpPr/>
              <p:nvPr/>
            </p:nvGrpSpPr>
            <p:grpSpPr>
              <a:xfrm>
                <a:off x="139065" y="3960267"/>
                <a:ext cx="11642209" cy="2507566"/>
                <a:chOff x="231665" y="3960267"/>
                <a:chExt cx="11642209" cy="2507566"/>
              </a:xfrm>
              <a:grpFill/>
            </p:grpSpPr>
            <p:grpSp>
              <p:nvGrpSpPr>
                <p:cNvPr id="88" name="Group 14">
                  <a:extLst>
                    <a:ext uri="{FF2B5EF4-FFF2-40B4-BE49-F238E27FC236}">
                      <a16:creationId xmlns:a16="http://schemas.microsoft.com/office/drawing/2014/main" id="{1373F92D-4EF5-8F48-AED3-4259E5158B6D}"/>
                    </a:ext>
                  </a:extLst>
                </p:cNvPr>
                <p:cNvGrpSpPr/>
                <p:nvPr/>
              </p:nvGrpSpPr>
              <p:grpSpPr>
                <a:xfrm>
                  <a:off x="231665" y="3960267"/>
                  <a:ext cx="7487733" cy="1860094"/>
                  <a:chOff x="787250" y="2606029"/>
                  <a:chExt cx="7487733" cy="1860094"/>
                </a:xfrm>
                <a:grpFill/>
              </p:grpSpPr>
              <p:cxnSp>
                <p:nvCxnSpPr>
                  <p:cNvPr id="91" name="Straight Connector 17">
                    <a:extLst>
                      <a:ext uri="{FF2B5EF4-FFF2-40B4-BE49-F238E27FC236}">
                        <a16:creationId xmlns:a16="http://schemas.microsoft.com/office/drawing/2014/main" id="{92EC74C8-C10B-194A-8432-00545E51F7AB}"/>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92" name="Straight Connector 18">
                    <a:extLst>
                      <a:ext uri="{FF2B5EF4-FFF2-40B4-BE49-F238E27FC236}">
                        <a16:creationId xmlns:a16="http://schemas.microsoft.com/office/drawing/2014/main" id="{39F01B5F-76A1-DC45-ACCE-23273C9AF409}"/>
                      </a:ext>
                    </a:extLst>
                  </p:cNvPr>
                  <p:cNvCxnSpPr>
                    <a:cxnSpLocks/>
                    <a:stCxn id="84" idx="3"/>
                    <a:endCxn id="8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93" name="Straight Connector 20">
                    <a:extLst>
                      <a:ext uri="{FF2B5EF4-FFF2-40B4-BE49-F238E27FC236}">
                        <a16:creationId xmlns:a16="http://schemas.microsoft.com/office/drawing/2014/main" id="{AFD21FA4-CE3B-5349-8CC3-3AC861E4FB58}"/>
                      </a:ext>
                    </a:extLst>
                  </p:cNvPr>
                  <p:cNvCxnSpPr>
                    <a:cxnSpLocks/>
                    <a:stCxn id="8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94" name="Straight Connector 21">
                    <a:extLst>
                      <a:ext uri="{FF2B5EF4-FFF2-40B4-BE49-F238E27FC236}">
                        <a16:creationId xmlns:a16="http://schemas.microsoft.com/office/drawing/2014/main" id="{8288FDF3-0921-884F-85F3-CD9BEF5A93E4}"/>
                      </a:ext>
                    </a:extLst>
                  </p:cNvPr>
                  <p:cNvCxnSpPr>
                    <a:cxnSpLocks/>
                    <a:endCxn id="8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95" name="Straight Connector 22">
                    <a:extLst>
                      <a:ext uri="{FF2B5EF4-FFF2-40B4-BE49-F238E27FC236}">
                        <a16:creationId xmlns:a16="http://schemas.microsoft.com/office/drawing/2014/main" id="{19939757-8054-3F49-BD26-461C5B9654F8}"/>
                      </a:ext>
                    </a:extLst>
                  </p:cNvPr>
                  <p:cNvCxnSpPr>
                    <a:cxnSpLocks/>
                    <a:stCxn id="85" idx="3"/>
                    <a:endCxn id="8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96" name="Straight Connector 23">
                    <a:extLst>
                      <a:ext uri="{FF2B5EF4-FFF2-40B4-BE49-F238E27FC236}">
                        <a16:creationId xmlns:a16="http://schemas.microsoft.com/office/drawing/2014/main" id="{818F6F0A-D4D6-8E49-879A-A457B503716A}"/>
                      </a:ext>
                    </a:extLst>
                  </p:cNvPr>
                  <p:cNvCxnSpPr>
                    <a:cxnSpLocks/>
                    <a:stCxn id="87" idx="0"/>
                    <a:endCxn id="8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97" name="Straight Connector 25">
                    <a:extLst>
                      <a:ext uri="{FF2B5EF4-FFF2-40B4-BE49-F238E27FC236}">
                        <a16:creationId xmlns:a16="http://schemas.microsoft.com/office/drawing/2014/main" id="{EC2B4D5E-CD3A-694C-9D1A-B25CD202DFE9}"/>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89" name="Rectangle 15">
                  <a:extLst>
                    <a:ext uri="{FF2B5EF4-FFF2-40B4-BE49-F238E27FC236}">
                      <a16:creationId xmlns:a16="http://schemas.microsoft.com/office/drawing/2014/main" id="{90E0AE83-4879-4341-B81D-EF6FC3AC2942}"/>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r>
                    <a:rPr kumimoji="0" lang="zh-CN" altLang="en-US"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a:t>
                  </a:r>
                  <a:r>
                    <a:rPr lang="en-US" altLang="zh-CN" sz="2400" b="1" dirty="0">
                      <a:solidFill>
                        <a:prstClr val="black"/>
                      </a:solidFill>
                    </a:rPr>
                    <a:t>(P</a:t>
                  </a:r>
                  <a:r>
                    <a:rPr lang="en-US" altLang="zh-CN" sz="2800" b="1" baseline="-25000" dirty="0">
                      <a:solidFill>
                        <a:prstClr val="black"/>
                      </a:solidFill>
                    </a:rPr>
                    <a:t>1</a:t>
                  </a:r>
                  <a:r>
                    <a:rPr lang="en-US" altLang="zh-CN" sz="2400" b="1" dirty="0">
                      <a:solidFill>
                        <a:prstClr val="black"/>
                      </a:solidFill>
                    </a:rPr>
                    <a: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0" name="Straight Connector 16">
                  <a:extLst>
                    <a:ext uri="{FF2B5EF4-FFF2-40B4-BE49-F238E27FC236}">
                      <a16:creationId xmlns:a16="http://schemas.microsoft.com/office/drawing/2014/main" id="{42856D04-1DEE-AE48-9BE3-1FD35E9C461C}"/>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83" name="Rectangle 8">
                <a:extLst>
                  <a:ext uri="{FF2B5EF4-FFF2-40B4-BE49-F238E27FC236}">
                    <a16:creationId xmlns:a16="http://schemas.microsoft.com/office/drawing/2014/main" id="{318EC7A6-09CB-9746-A252-789F14ED2607}"/>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Rectangle 9">
                <a:extLst>
                  <a:ext uri="{FF2B5EF4-FFF2-40B4-BE49-F238E27FC236}">
                    <a16:creationId xmlns:a16="http://schemas.microsoft.com/office/drawing/2014/main" id="{8C26A78A-76B3-184E-9614-7B259F545001}"/>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5" name="Rectangle 10">
                <a:extLst>
                  <a:ext uri="{FF2B5EF4-FFF2-40B4-BE49-F238E27FC236}">
                    <a16:creationId xmlns:a16="http://schemas.microsoft.com/office/drawing/2014/main" id="{926B8433-FE0F-E545-8170-732035EE7F34}"/>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6" name="Rectangle 12">
                <a:extLst>
                  <a:ext uri="{FF2B5EF4-FFF2-40B4-BE49-F238E27FC236}">
                    <a16:creationId xmlns:a16="http://schemas.microsoft.com/office/drawing/2014/main" id="{2B989BB7-A8D9-9242-B791-92D78D478B7C}"/>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13">
                <a:extLst>
                  <a:ext uri="{FF2B5EF4-FFF2-40B4-BE49-F238E27FC236}">
                    <a16:creationId xmlns:a16="http://schemas.microsoft.com/office/drawing/2014/main" id="{60F4E409-97DB-C942-96B7-E9B6A425CC28}"/>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2" name="Title 1">
            <a:extLst>
              <a:ext uri="{FF2B5EF4-FFF2-40B4-BE49-F238E27FC236}">
                <a16:creationId xmlns:a16="http://schemas.microsoft.com/office/drawing/2014/main" id="{A6B85898-A47E-C048-8851-01FC2F38F16C}"/>
              </a:ext>
            </a:extLst>
          </p:cNvPr>
          <p:cNvSpPr>
            <a:spLocks noGrp="1"/>
          </p:cNvSpPr>
          <p:nvPr>
            <p:ph type="title"/>
          </p:nvPr>
        </p:nvSpPr>
        <p:spPr>
          <a:xfrm>
            <a:off x="838200" y="365125"/>
            <a:ext cx="8658752" cy="1325563"/>
          </a:xfrm>
        </p:spPr>
        <p:txBody>
          <a:bodyPr/>
          <a:lstStyle/>
          <a:p>
            <a:r>
              <a:rPr lang="en-US" dirty="0"/>
              <a:t>D</a:t>
            </a:r>
            <a:r>
              <a:rPr lang="en-US" altLang="zh-CN" dirty="0"/>
              <a:t>ecomposing</a:t>
            </a:r>
            <a:r>
              <a:rPr lang="zh-CN" altLang="en-US" dirty="0"/>
              <a:t> </a:t>
            </a:r>
            <a:r>
              <a:rPr lang="en-US" altLang="zh-CN" dirty="0"/>
              <a:t>Reverse</a:t>
            </a:r>
            <a:r>
              <a:rPr lang="zh-CN" altLang="en-US" dirty="0"/>
              <a:t> </a:t>
            </a:r>
            <a:r>
              <a:rPr lang="en-US" altLang="zh-CN" dirty="0"/>
              <a:t>Counting</a:t>
            </a:r>
            <a:r>
              <a:rPr lang="zh-CN" altLang="en-US" dirty="0"/>
              <a:t> </a:t>
            </a:r>
            <a:r>
              <a:rPr lang="en-US" altLang="zh-CN" dirty="0"/>
              <a:t>to</a:t>
            </a:r>
            <a:r>
              <a:rPr lang="zh-CN" altLang="en-US" dirty="0"/>
              <a:t> </a:t>
            </a:r>
            <a:r>
              <a:rPr lang="en-US" altLang="zh-CN" dirty="0"/>
              <a:t>Per-Node</a:t>
            </a:r>
            <a:r>
              <a:rPr lang="zh-CN" altLang="en-US" dirty="0"/>
              <a:t> </a:t>
            </a:r>
            <a:r>
              <a:rPr lang="en-US" altLang="zh-CN" dirty="0"/>
              <a:t>On-Device</a:t>
            </a:r>
            <a:r>
              <a:rPr lang="zh-CN" altLang="en-US" dirty="0"/>
              <a:t> </a:t>
            </a:r>
            <a:r>
              <a:rPr lang="en-US" altLang="zh-CN" dirty="0"/>
              <a:t>Tasks</a:t>
            </a:r>
            <a:r>
              <a:rPr lang="zh-CN" altLang="en-US" dirty="0"/>
              <a:t> </a:t>
            </a:r>
            <a:endParaRPr lang="en-US" dirty="0"/>
          </a:p>
        </p:txBody>
      </p:sp>
      <p:graphicFrame>
        <p:nvGraphicFramePr>
          <p:cNvPr id="5" name="Content Placeholder 4">
            <a:extLst>
              <a:ext uri="{FF2B5EF4-FFF2-40B4-BE49-F238E27FC236}">
                <a16:creationId xmlns:a16="http://schemas.microsoft.com/office/drawing/2014/main" id="{945022B8-4CFE-5742-8749-AA7ADC733CAA}"/>
              </a:ext>
            </a:extLst>
          </p:cNvPr>
          <p:cNvGraphicFramePr>
            <a:graphicFrameLocks noGrp="1"/>
          </p:cNvGraphicFramePr>
          <p:nvPr>
            <p:ph idx="1"/>
            <p:extLst>
              <p:ext uri="{D42A27DB-BD31-4B8C-83A1-F6EECF244321}">
                <p14:modId xmlns:p14="http://schemas.microsoft.com/office/powerpoint/2010/main" val="1073750119"/>
              </p:ext>
            </p:extLst>
          </p:nvPr>
        </p:nvGraphicFramePr>
        <p:xfrm>
          <a:off x="340144" y="5687114"/>
          <a:ext cx="2852057" cy="628344"/>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4172">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4172">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{A})</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4" name="Slide Number Placeholder 3">
            <a:extLst>
              <a:ext uri="{FF2B5EF4-FFF2-40B4-BE49-F238E27FC236}">
                <a16:creationId xmlns:a16="http://schemas.microsoft.com/office/drawing/2014/main" id="{32BEC337-5B77-C74E-B729-20CE4ECA4F75}"/>
              </a:ext>
            </a:extLst>
          </p:cNvPr>
          <p:cNvSpPr>
            <a:spLocks noGrp="1"/>
          </p:cNvSpPr>
          <p:nvPr>
            <p:ph type="sldNum" sz="quarter" idx="12"/>
          </p:nvPr>
        </p:nvSpPr>
        <p:spPr/>
        <p:txBody>
          <a:bodyPr/>
          <a:lstStyle/>
          <a:p>
            <a:fld id="{1083CBEB-A62C-7547-B7F6-B847810FF90F}" type="slidenum">
              <a:rPr lang="en-US" smtClean="0"/>
              <a:t>9</a:t>
            </a:fld>
            <a:endParaRPr lang="en-US"/>
          </a:p>
        </p:txBody>
      </p:sp>
      <p:graphicFrame>
        <p:nvGraphicFramePr>
          <p:cNvPr id="6" name="Content Placeholder 4">
            <a:extLst>
              <a:ext uri="{FF2B5EF4-FFF2-40B4-BE49-F238E27FC236}">
                <a16:creationId xmlns:a16="http://schemas.microsoft.com/office/drawing/2014/main" id="{2ECB3B7C-921E-DB48-B809-563DEE8FA500}"/>
              </a:ext>
            </a:extLst>
          </p:cNvPr>
          <p:cNvGraphicFramePr>
            <a:graphicFrameLocks/>
          </p:cNvGraphicFramePr>
          <p:nvPr>
            <p:extLst>
              <p:ext uri="{D42A27DB-BD31-4B8C-83A1-F6EECF244321}">
                <p14:modId xmlns:p14="http://schemas.microsoft.com/office/powerpoint/2010/main" val="3871359712"/>
              </p:ext>
            </p:extLst>
          </p:nvPr>
        </p:nvGraphicFramePr>
        <p:xfrm>
          <a:off x="340477" y="2704413"/>
          <a:ext cx="2852057" cy="135689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39224">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39224">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39224">
                <a:tc>
                  <a:txBody>
                    <a:bodyPr/>
                    <a:lstStyle/>
                    <a:p>
                      <a:pPr algn="ctr"/>
                      <a:r>
                        <a:rPr lang="en-US" sz="2000" dirty="0">
                          <a:solidFill>
                            <a:schemeClr val="tx1"/>
                          </a:solidFill>
                        </a:rPr>
                        <a:t>P</a:t>
                      </a:r>
                      <a:r>
                        <a:rPr lang="en-US" altLang="zh-CN" sz="2800" baseline="-25000" dirty="0">
                          <a:solidFill>
                            <a:schemeClr val="tx1"/>
                          </a:solidFill>
                        </a:rPr>
                        <a:t>3</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(ANY,</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r h="339224">
                <a:tc>
                  <a:txBody>
                    <a:bodyPr/>
                    <a:lstStyle/>
                    <a:p>
                      <a:pPr algn="ct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3608427"/>
                  </a:ext>
                </a:extLst>
              </a:tr>
            </a:tbl>
          </a:graphicData>
        </a:graphic>
      </p:graphicFrame>
      <p:grpSp>
        <p:nvGrpSpPr>
          <p:cNvPr id="7" name="组合 88">
            <a:extLst>
              <a:ext uri="{FF2B5EF4-FFF2-40B4-BE49-F238E27FC236}">
                <a16:creationId xmlns:a16="http://schemas.microsoft.com/office/drawing/2014/main" id="{8D2B7DA3-CB4B-8F40-9C27-15D7EFBFF04F}"/>
              </a:ext>
            </a:extLst>
          </p:cNvPr>
          <p:cNvGrpSpPr/>
          <p:nvPr/>
        </p:nvGrpSpPr>
        <p:grpSpPr>
          <a:xfrm>
            <a:off x="6338280" y="2833472"/>
            <a:ext cx="4871220" cy="3475493"/>
            <a:chOff x="3465584" y="1287165"/>
            <a:chExt cx="4434903" cy="3395489"/>
          </a:xfrm>
        </p:grpSpPr>
        <p:pic>
          <p:nvPicPr>
            <p:cNvPr id="8" name="Picture 2" descr="Images of 白川金色院 - JapaneseClass.jp">
              <a:extLst>
                <a:ext uri="{FF2B5EF4-FFF2-40B4-BE49-F238E27FC236}">
                  <a16:creationId xmlns:a16="http://schemas.microsoft.com/office/drawing/2014/main" id="{AC58C160-3978-1748-90C0-F075B606A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7">
              <a:extLst>
                <a:ext uri="{FF2B5EF4-FFF2-40B4-BE49-F238E27FC236}">
                  <a16:creationId xmlns:a16="http://schemas.microsoft.com/office/drawing/2014/main" id="{51A75939-2223-EE47-9D99-E2AC3877827A}"/>
                </a:ext>
              </a:extLst>
            </p:cNvPr>
            <p:cNvGrpSpPr/>
            <p:nvPr/>
          </p:nvGrpSpPr>
          <p:grpSpPr>
            <a:xfrm>
              <a:off x="3510748" y="1394791"/>
              <a:ext cx="4323226" cy="3197757"/>
              <a:chOff x="4954182" y="792499"/>
              <a:chExt cx="7099388" cy="5168353"/>
            </a:xfrm>
          </p:grpSpPr>
          <p:sp>
            <p:nvSpPr>
              <p:cNvPr id="10" name="Oval 28">
                <a:extLst>
                  <a:ext uri="{FF2B5EF4-FFF2-40B4-BE49-F238E27FC236}">
                    <a16:creationId xmlns:a16="http://schemas.microsoft.com/office/drawing/2014/main" id="{70C9447B-92A5-FB4E-BE39-ED7A4E8D14C1}"/>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Oval 29">
                <a:extLst>
                  <a:ext uri="{FF2B5EF4-FFF2-40B4-BE49-F238E27FC236}">
                    <a16:creationId xmlns:a16="http://schemas.microsoft.com/office/drawing/2014/main" id="{B20A4CFF-F59B-174B-BE87-B90B96DE3C16}"/>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val 32">
                <a:extLst>
                  <a:ext uri="{FF2B5EF4-FFF2-40B4-BE49-F238E27FC236}">
                    <a16:creationId xmlns:a16="http://schemas.microsoft.com/office/drawing/2014/main" id="{39753F39-94B3-F14D-B957-CDA87410F46C}"/>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Connector 33">
                <a:extLst>
                  <a:ext uri="{FF2B5EF4-FFF2-40B4-BE49-F238E27FC236}">
                    <a16:creationId xmlns:a16="http://schemas.microsoft.com/office/drawing/2014/main" id="{90130D22-1CD7-4B45-98DF-7A85F565B830}"/>
                  </a:ext>
                </a:extLst>
              </p:cNvPr>
              <p:cNvCxnSpPr>
                <a:stCxn id="10" idx="6"/>
                <a:endCxn id="27"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4" name="Straight Connector 34">
                <a:extLst>
                  <a:ext uri="{FF2B5EF4-FFF2-40B4-BE49-F238E27FC236}">
                    <a16:creationId xmlns:a16="http://schemas.microsoft.com/office/drawing/2014/main" id="{2A674AD7-FAAC-8648-9FEF-B06F1404FC0A}"/>
                  </a:ext>
                </a:extLst>
              </p:cNvPr>
              <p:cNvCxnSpPr>
                <a:stCxn id="27" idx="7"/>
                <a:endCxn id="11"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5" name="Straight Connector 35">
                <a:extLst>
                  <a:ext uri="{FF2B5EF4-FFF2-40B4-BE49-F238E27FC236}">
                    <a16:creationId xmlns:a16="http://schemas.microsoft.com/office/drawing/2014/main" id="{5203ECEE-9360-DA41-9ED1-CF62C4E3A992}"/>
                  </a:ext>
                </a:extLst>
              </p:cNvPr>
              <p:cNvCxnSpPr>
                <a:cxnSpLocks/>
                <a:stCxn id="11" idx="6"/>
                <a:endCxn id="35"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6" name="Straight Connector 39">
                <a:extLst>
                  <a:ext uri="{FF2B5EF4-FFF2-40B4-BE49-F238E27FC236}">
                    <a16:creationId xmlns:a16="http://schemas.microsoft.com/office/drawing/2014/main" id="{23C0EF10-A489-F54C-B6C3-B068F1FF9CDD}"/>
                  </a:ext>
                </a:extLst>
              </p:cNvPr>
              <p:cNvCxnSpPr>
                <a:stCxn id="27" idx="5"/>
                <a:endCxn id="29"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7" name="Straight Connector 41">
                <a:extLst>
                  <a:ext uri="{FF2B5EF4-FFF2-40B4-BE49-F238E27FC236}">
                    <a16:creationId xmlns:a16="http://schemas.microsoft.com/office/drawing/2014/main" id="{D44392DE-F21B-5B49-B19F-7D5A245ED55C}"/>
                  </a:ext>
                </a:extLst>
              </p:cNvPr>
              <p:cNvCxnSpPr>
                <a:stCxn id="29" idx="6"/>
                <a:endCxn id="12"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8" name="Straight Connector 43">
                <a:extLst>
                  <a:ext uri="{FF2B5EF4-FFF2-40B4-BE49-F238E27FC236}">
                    <a16:creationId xmlns:a16="http://schemas.microsoft.com/office/drawing/2014/main" id="{68C6D518-9DE2-BC44-A74E-B021C6CCC4E5}"/>
                  </a:ext>
                </a:extLst>
              </p:cNvPr>
              <p:cNvCxnSpPr>
                <a:stCxn id="34" idx="4"/>
                <a:endCxn id="31"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9" name="Straight Connector 44">
                <a:extLst>
                  <a:ext uri="{FF2B5EF4-FFF2-40B4-BE49-F238E27FC236}">
                    <a16:creationId xmlns:a16="http://schemas.microsoft.com/office/drawing/2014/main" id="{037C02C0-B798-0148-942B-9B463C9D9AFF}"/>
                  </a:ext>
                </a:extLst>
              </p:cNvPr>
              <p:cNvCxnSpPr>
                <a:stCxn id="29" idx="5"/>
                <a:endCxn id="31"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20" name="Straight Connector 45">
                <a:extLst>
                  <a:ext uri="{FF2B5EF4-FFF2-40B4-BE49-F238E27FC236}">
                    <a16:creationId xmlns:a16="http://schemas.microsoft.com/office/drawing/2014/main" id="{A7C5EBDA-D314-444D-92ED-1DFF20D8B6AD}"/>
                  </a:ext>
                </a:extLst>
              </p:cNvPr>
              <p:cNvCxnSpPr>
                <a:stCxn id="12" idx="5"/>
                <a:endCxn id="31"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21" name="Straight Connector 47">
                <a:extLst>
                  <a:ext uri="{FF2B5EF4-FFF2-40B4-BE49-F238E27FC236}">
                    <a16:creationId xmlns:a16="http://schemas.microsoft.com/office/drawing/2014/main" id="{FD5AFDBE-CB45-7049-A7CD-F1820704B162}"/>
                  </a:ext>
                </a:extLst>
              </p:cNvPr>
              <p:cNvCxnSpPr>
                <a:endCxn id="10"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22" name="Group 48">
                <a:extLst>
                  <a:ext uri="{FF2B5EF4-FFF2-40B4-BE49-F238E27FC236}">
                    <a16:creationId xmlns:a16="http://schemas.microsoft.com/office/drawing/2014/main" id="{4CA41DC6-4F0F-2B45-BAAE-674506509F72}"/>
                  </a:ext>
                </a:extLst>
              </p:cNvPr>
              <p:cNvGrpSpPr/>
              <p:nvPr/>
            </p:nvGrpSpPr>
            <p:grpSpPr>
              <a:xfrm>
                <a:off x="11128007" y="792499"/>
                <a:ext cx="925563" cy="741741"/>
                <a:chOff x="9311730" y="1047513"/>
                <a:chExt cx="925563" cy="741741"/>
              </a:xfrm>
            </p:grpSpPr>
            <p:sp>
              <p:nvSpPr>
                <p:cNvPr id="34" name="Oval 62">
                  <a:extLst>
                    <a:ext uri="{FF2B5EF4-FFF2-40B4-BE49-F238E27FC236}">
                      <a16:creationId xmlns:a16="http://schemas.microsoft.com/office/drawing/2014/main" id="{01D8A296-0344-614B-A218-A0F548CB56D0}"/>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63">
                  <a:extLst>
                    <a:ext uri="{FF2B5EF4-FFF2-40B4-BE49-F238E27FC236}">
                      <a16:creationId xmlns:a16="http://schemas.microsoft.com/office/drawing/2014/main" id="{206D0149-056A-0A4A-BD3A-459C314D8064}"/>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23" name="Group 49">
                <a:extLst>
                  <a:ext uri="{FF2B5EF4-FFF2-40B4-BE49-F238E27FC236}">
                    <a16:creationId xmlns:a16="http://schemas.microsoft.com/office/drawing/2014/main" id="{C27FBFBB-0734-2045-936F-B87161EEFB40}"/>
                  </a:ext>
                </a:extLst>
              </p:cNvPr>
              <p:cNvGrpSpPr/>
              <p:nvPr/>
            </p:nvGrpSpPr>
            <p:grpSpPr>
              <a:xfrm>
                <a:off x="11226423" y="5220816"/>
                <a:ext cx="798545" cy="740036"/>
                <a:chOff x="9420772" y="4422160"/>
                <a:chExt cx="798545" cy="740036"/>
              </a:xfrm>
            </p:grpSpPr>
            <p:sp>
              <p:nvSpPr>
                <p:cNvPr id="31" name="Oval 59">
                  <a:extLst>
                    <a:ext uri="{FF2B5EF4-FFF2-40B4-BE49-F238E27FC236}">
                      <a16:creationId xmlns:a16="http://schemas.microsoft.com/office/drawing/2014/main" id="{461F5FB2-9FE2-4449-8DF5-2032D743CF55}"/>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60">
                  <a:extLst>
                    <a:ext uri="{FF2B5EF4-FFF2-40B4-BE49-F238E27FC236}">
                      <a16:creationId xmlns:a16="http://schemas.microsoft.com/office/drawing/2014/main" id="{12D6974C-033E-1946-9AE5-D9B0F05071A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61">
                  <a:extLst>
                    <a:ext uri="{FF2B5EF4-FFF2-40B4-BE49-F238E27FC236}">
                      <a16:creationId xmlns:a16="http://schemas.microsoft.com/office/drawing/2014/main" id="{69E86781-5F47-DF4A-BA42-33D03944FED9}"/>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4" name="TextBox 58">
                <a:extLst>
                  <a:ext uri="{FF2B5EF4-FFF2-40B4-BE49-F238E27FC236}">
                    <a16:creationId xmlns:a16="http://schemas.microsoft.com/office/drawing/2014/main" id="{90413972-0959-D648-AEE8-FD8153F890E4}"/>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oup 51">
                <a:extLst>
                  <a:ext uri="{FF2B5EF4-FFF2-40B4-BE49-F238E27FC236}">
                    <a16:creationId xmlns:a16="http://schemas.microsoft.com/office/drawing/2014/main" id="{059977DE-6421-6841-BAB0-C2F281486879}"/>
                  </a:ext>
                </a:extLst>
              </p:cNvPr>
              <p:cNvGrpSpPr/>
              <p:nvPr/>
            </p:nvGrpSpPr>
            <p:grpSpPr>
              <a:xfrm>
                <a:off x="8251199" y="3146600"/>
                <a:ext cx="925563" cy="765647"/>
                <a:chOff x="7672445" y="2791056"/>
                <a:chExt cx="925563" cy="765647"/>
              </a:xfrm>
            </p:grpSpPr>
            <p:sp>
              <p:nvSpPr>
                <p:cNvPr id="29" name="Oval 55">
                  <a:extLst>
                    <a:ext uri="{FF2B5EF4-FFF2-40B4-BE49-F238E27FC236}">
                      <a16:creationId xmlns:a16="http://schemas.microsoft.com/office/drawing/2014/main" id="{D55CD80C-BF17-2A4A-A45C-1C673368C073}"/>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56">
                  <a:extLst>
                    <a:ext uri="{FF2B5EF4-FFF2-40B4-BE49-F238E27FC236}">
                      <a16:creationId xmlns:a16="http://schemas.microsoft.com/office/drawing/2014/main" id="{0150827D-7134-064B-9CC5-E812B4CB5F80}"/>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6" name="Group 52">
                <a:extLst>
                  <a:ext uri="{FF2B5EF4-FFF2-40B4-BE49-F238E27FC236}">
                    <a16:creationId xmlns:a16="http://schemas.microsoft.com/office/drawing/2014/main" id="{EFF46FE1-D360-B545-AC4E-D3B8F906D0F1}"/>
                  </a:ext>
                </a:extLst>
              </p:cNvPr>
              <p:cNvGrpSpPr/>
              <p:nvPr/>
            </p:nvGrpSpPr>
            <p:grpSpPr>
              <a:xfrm>
                <a:off x="6767213" y="1749016"/>
                <a:ext cx="786562" cy="776820"/>
                <a:chOff x="6418300" y="1956159"/>
                <a:chExt cx="786562" cy="776820"/>
              </a:xfrm>
            </p:grpSpPr>
            <p:sp>
              <p:nvSpPr>
                <p:cNvPr id="27" name="Oval 53">
                  <a:extLst>
                    <a:ext uri="{FF2B5EF4-FFF2-40B4-BE49-F238E27FC236}">
                      <a16:creationId xmlns:a16="http://schemas.microsoft.com/office/drawing/2014/main" id="{2028FE55-74BE-3044-98F8-96484001CF16}"/>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54">
                  <a:extLst>
                    <a:ext uri="{FF2B5EF4-FFF2-40B4-BE49-F238E27FC236}">
                      <a16:creationId xmlns:a16="http://schemas.microsoft.com/office/drawing/2014/main" id="{9AE9C778-FA39-6A47-8D18-D3FCCDADF42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graphicFrame>
        <p:nvGraphicFramePr>
          <p:cNvPr id="36" name="Content Placeholder 4">
            <a:extLst>
              <a:ext uri="{FF2B5EF4-FFF2-40B4-BE49-F238E27FC236}">
                <a16:creationId xmlns:a16="http://schemas.microsoft.com/office/drawing/2014/main" id="{716340E9-049D-D844-85A8-EC4A047DACD0}"/>
              </a:ext>
            </a:extLst>
          </p:cNvPr>
          <p:cNvGraphicFramePr>
            <a:graphicFrameLocks/>
          </p:cNvGraphicFramePr>
          <p:nvPr>
            <p:extLst>
              <p:ext uri="{D42A27DB-BD31-4B8C-83A1-F6EECF244321}">
                <p14:modId xmlns:p14="http://schemas.microsoft.com/office/powerpoint/2010/main" val="12454417"/>
              </p:ext>
            </p:extLst>
          </p:nvPr>
        </p:nvGraphicFramePr>
        <p:xfrm>
          <a:off x="3365019" y="2706252"/>
          <a:ext cx="2852057" cy="99920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6723">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6723">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solidFill>
                            <a:schemeClr val="tx1"/>
                          </a:solidFill>
                        </a:rPr>
                        <a:t>drop</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16723">
                <a:tc>
                  <a:txBody>
                    <a:bodyPr/>
                    <a:lstStyle/>
                    <a:p>
                      <a:pPr algn="ctr"/>
                      <a:r>
                        <a:rPr lang="en-US" sz="2000" dirty="0">
                          <a:solidFill>
                            <a:schemeClr val="tx1"/>
                          </a:solidFill>
                        </a:rPr>
                        <a:t>P</a:t>
                      </a:r>
                      <a:r>
                        <a:rPr lang="en-US" altLang="zh-CN" sz="2800" baseline="-25000" dirty="0">
                          <a:solidFill>
                            <a:schemeClr val="tx1"/>
                          </a:solidFill>
                        </a:rPr>
                        <a:t>3</a:t>
                      </a:r>
                      <a:r>
                        <a:rPr lang="zh-CN" altLang="en-US" sz="3200" baseline="-25000" dirty="0">
                          <a:solidFill>
                            <a:schemeClr val="tx1"/>
                          </a:solidFill>
                        </a:rPr>
                        <a:t> </a:t>
                      </a:r>
                      <a:r>
                        <a:rPr lang="en-US" altLang="zh-CN" sz="2000" baseline="0" dirty="0">
                          <a:solidFill>
                            <a:schemeClr val="tx1"/>
                          </a:solidFill>
                        </a:rPr>
                        <a:t>U</a:t>
                      </a:r>
                      <a:r>
                        <a:rPr lang="zh-CN" altLang="en-US" sz="2400" baseline="0" dirty="0">
                          <a:solidFill>
                            <a:schemeClr val="tx1"/>
                          </a:solidFill>
                        </a:rPr>
                        <a:t> </a:t>
                      </a: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bl>
          </a:graphicData>
        </a:graphic>
      </p:graphicFrame>
      <p:graphicFrame>
        <p:nvGraphicFramePr>
          <p:cNvPr id="37" name="Content Placeholder 4">
            <a:extLst>
              <a:ext uri="{FF2B5EF4-FFF2-40B4-BE49-F238E27FC236}">
                <a16:creationId xmlns:a16="http://schemas.microsoft.com/office/drawing/2014/main" id="{ACFD630C-81CD-1E4B-A5FF-48720DDD1610}"/>
              </a:ext>
            </a:extLst>
          </p:cNvPr>
          <p:cNvGraphicFramePr>
            <a:graphicFrameLocks/>
          </p:cNvGraphicFramePr>
          <p:nvPr>
            <p:extLst>
              <p:ext uri="{D42A27DB-BD31-4B8C-83A1-F6EECF244321}">
                <p14:modId xmlns:p14="http://schemas.microsoft.com/office/powerpoint/2010/main" val="1894236656"/>
              </p:ext>
            </p:extLst>
          </p:nvPr>
        </p:nvGraphicFramePr>
        <p:xfrm>
          <a:off x="3278743" y="5705858"/>
          <a:ext cx="2852057" cy="609600"/>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237931">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237931">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57" name="TextBox 56">
            <a:extLst>
              <a:ext uri="{FF2B5EF4-FFF2-40B4-BE49-F238E27FC236}">
                <a16:creationId xmlns:a16="http://schemas.microsoft.com/office/drawing/2014/main" id="{2B84925D-AC71-8342-AAC5-BF6BE2037EF8}"/>
              </a:ext>
            </a:extLst>
          </p:cNvPr>
          <p:cNvSpPr txBox="1"/>
          <p:nvPr/>
        </p:nvSpPr>
        <p:spPr>
          <a:xfrm>
            <a:off x="9413229" y="5970916"/>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8" name="TextBox 57">
            <a:extLst>
              <a:ext uri="{FF2B5EF4-FFF2-40B4-BE49-F238E27FC236}">
                <a16:creationId xmlns:a16="http://schemas.microsoft.com/office/drawing/2014/main" id="{8F926082-455C-904B-8F6B-C99CB8678858}"/>
              </a:ext>
            </a:extLst>
          </p:cNvPr>
          <p:cNvSpPr txBox="1"/>
          <p:nvPr/>
        </p:nvSpPr>
        <p:spPr>
          <a:xfrm>
            <a:off x="8105515" y="5038965"/>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9" name="TextBox 58">
            <a:extLst>
              <a:ext uri="{FF2B5EF4-FFF2-40B4-BE49-F238E27FC236}">
                <a16:creationId xmlns:a16="http://schemas.microsoft.com/office/drawing/2014/main" id="{91ADF0B5-D603-904C-B921-37BC2686B9AE}"/>
              </a:ext>
            </a:extLst>
          </p:cNvPr>
          <p:cNvSpPr txBox="1"/>
          <p:nvPr/>
        </p:nvSpPr>
        <p:spPr>
          <a:xfrm>
            <a:off x="10889484" y="3341608"/>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3" name="TextBox 62">
            <a:extLst>
              <a:ext uri="{FF2B5EF4-FFF2-40B4-BE49-F238E27FC236}">
                <a16:creationId xmlns:a16="http://schemas.microsoft.com/office/drawing/2014/main" id="{272B11E6-37F7-0241-A187-EF0514F0371C}"/>
              </a:ext>
            </a:extLst>
          </p:cNvPr>
          <p:cNvSpPr txBox="1"/>
          <p:nvPr/>
        </p:nvSpPr>
        <p:spPr>
          <a:xfrm>
            <a:off x="9192203" y="3608172"/>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p>
          <a:p>
            <a:r>
              <a:rPr lang="en-US" altLang="zh-CN" sz="2400" b="1" dirty="0">
                <a:solidFill>
                  <a:schemeClr val="accent6"/>
                </a:solidFill>
              </a:rPr>
              <a:t>(P</a:t>
            </a:r>
            <a:r>
              <a:rPr lang="en-US" altLang="zh-CN" sz="2800" b="1" baseline="-25000" dirty="0">
                <a:solidFill>
                  <a:schemeClr val="accent6"/>
                </a:solidFill>
              </a:rPr>
              <a:t>3</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4" name="TextBox 63">
            <a:extLst>
              <a:ext uri="{FF2B5EF4-FFF2-40B4-BE49-F238E27FC236}">
                <a16:creationId xmlns:a16="http://schemas.microsoft.com/office/drawing/2014/main" id="{673BB084-0F28-1742-A39F-D74A7221411E}"/>
              </a:ext>
            </a:extLst>
          </p:cNvPr>
          <p:cNvSpPr txBox="1"/>
          <p:nvPr/>
        </p:nvSpPr>
        <p:spPr>
          <a:xfrm>
            <a:off x="8674532" y="2496241"/>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endParaRPr lang="en-US" sz="2400" b="1" dirty="0">
              <a:solidFill>
                <a:schemeClr val="accent6"/>
              </a:solidFill>
            </a:endParaRPr>
          </a:p>
        </p:txBody>
      </p:sp>
      <p:sp>
        <p:nvSpPr>
          <p:cNvPr id="65" name="TextBox 64">
            <a:extLst>
              <a:ext uri="{FF2B5EF4-FFF2-40B4-BE49-F238E27FC236}">
                <a16:creationId xmlns:a16="http://schemas.microsoft.com/office/drawing/2014/main" id="{E2A891A8-CAD3-2B4F-AA15-980AA3B769E6}"/>
              </a:ext>
            </a:extLst>
          </p:cNvPr>
          <p:cNvSpPr txBox="1"/>
          <p:nvPr/>
        </p:nvSpPr>
        <p:spPr>
          <a:xfrm>
            <a:off x="6826490" y="2677232"/>
            <a:ext cx="1774845"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6" name="TextBox 65">
            <a:extLst>
              <a:ext uri="{FF2B5EF4-FFF2-40B4-BE49-F238E27FC236}">
                <a16:creationId xmlns:a16="http://schemas.microsoft.com/office/drawing/2014/main" id="{DAD5F40E-BAF9-8343-8FC9-38F96DC318E3}"/>
              </a:ext>
            </a:extLst>
          </p:cNvPr>
          <p:cNvSpPr txBox="1"/>
          <p:nvPr/>
        </p:nvSpPr>
        <p:spPr>
          <a:xfrm>
            <a:off x="6065484" y="4090654"/>
            <a:ext cx="175560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7" name="Oval 66">
            <a:extLst>
              <a:ext uri="{FF2B5EF4-FFF2-40B4-BE49-F238E27FC236}">
                <a16:creationId xmlns:a16="http://schemas.microsoft.com/office/drawing/2014/main" id="{EADBCDE3-ACE3-4943-8CEC-8ABFD5D38AC6}"/>
              </a:ext>
            </a:extLst>
          </p:cNvPr>
          <p:cNvSpPr/>
          <p:nvPr/>
        </p:nvSpPr>
        <p:spPr>
          <a:xfrm>
            <a:off x="5858487" y="3973391"/>
            <a:ext cx="1954040" cy="13007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6552CBB4-C176-F145-9BAB-68B80384A845}"/>
              </a:ext>
            </a:extLst>
          </p:cNvPr>
          <p:cNvSpPr txBox="1"/>
          <p:nvPr/>
        </p:nvSpPr>
        <p:spPr>
          <a:xfrm>
            <a:off x="6089133" y="4805854"/>
            <a:ext cx="1585356" cy="400110"/>
          </a:xfrm>
          <a:prstGeom prst="rect">
            <a:avLst/>
          </a:prstGeom>
          <a:noFill/>
        </p:spPr>
        <p:txBody>
          <a:bodyPr wrap="square" rtlCol="0">
            <a:spAutoFit/>
          </a:bodyPr>
          <a:lstStyle/>
          <a:p>
            <a:pPr algn="ctr"/>
            <a:r>
              <a:rPr lang="en-US" altLang="zh-CN" sz="2000" b="1" dirty="0">
                <a:solidFill>
                  <a:srgbClr val="FF0000"/>
                </a:solidFill>
              </a:rPr>
              <a:t>Error</a:t>
            </a:r>
            <a:r>
              <a:rPr lang="zh-CN" altLang="en-US" sz="2000" b="1" dirty="0">
                <a:solidFill>
                  <a:srgbClr val="FF0000"/>
                </a:solidFill>
              </a:rPr>
              <a:t> </a:t>
            </a:r>
            <a:r>
              <a:rPr lang="en-US" altLang="zh-CN" sz="2000" b="1" dirty="0">
                <a:solidFill>
                  <a:srgbClr val="FF0000"/>
                </a:solidFill>
              </a:rPr>
              <a:t>found!</a:t>
            </a:r>
            <a:endParaRPr lang="en-US" sz="2000" b="1" dirty="0">
              <a:solidFill>
                <a:srgbClr val="FF0000"/>
              </a:solidFill>
            </a:endParaRPr>
          </a:p>
        </p:txBody>
      </p:sp>
      <p:sp>
        <p:nvSpPr>
          <p:cNvPr id="69" name="Rectangle 68">
            <a:extLst>
              <a:ext uri="{FF2B5EF4-FFF2-40B4-BE49-F238E27FC236}">
                <a16:creationId xmlns:a16="http://schemas.microsoft.com/office/drawing/2014/main" id="{41572FAE-6E0B-ED4E-939F-9B6D2F273AF5}"/>
              </a:ext>
            </a:extLst>
          </p:cNvPr>
          <p:cNvSpPr/>
          <p:nvPr/>
        </p:nvSpPr>
        <p:spPr>
          <a:xfrm>
            <a:off x="3913733" y="3714111"/>
            <a:ext cx="3153272" cy="523220"/>
          </a:xfrm>
          <a:prstGeom prst="rect">
            <a:avLst/>
          </a:prstGeom>
        </p:spPr>
        <p:txBody>
          <a:bodyPr wrap="square">
            <a:spAutoFit/>
          </a:bodyPr>
          <a:lstStyle/>
          <a:p>
            <a:r>
              <a:rPr lang="en-US" altLang="zh-CN" sz="2400" dirty="0">
                <a:solidFill>
                  <a:prstClr val="black"/>
                </a:solidFill>
              </a:rPr>
              <a:t>P</a:t>
            </a:r>
            <a:r>
              <a:rPr lang="en-US" altLang="zh-CN" sz="2800" baseline="-25000" dirty="0">
                <a:solidFill>
                  <a:prstClr val="black"/>
                </a:solidFill>
              </a:rPr>
              <a:t>1</a:t>
            </a:r>
            <a:r>
              <a:rPr lang="en-US" altLang="zh-CN" sz="2800" dirty="0">
                <a:solidFill>
                  <a:prstClr val="black"/>
                </a:solidFill>
              </a:rPr>
              <a:t>=</a:t>
            </a:r>
            <a:r>
              <a:rPr lang="en-US" altLang="zh-CN" sz="2400" dirty="0">
                <a:solidFill>
                  <a:prstClr val="black"/>
                </a:solidFill>
              </a:rPr>
              <a:t> P</a:t>
            </a:r>
            <a:r>
              <a:rPr lang="en-US" altLang="zh-CN" sz="2800" baseline="-25000" dirty="0">
                <a:solidFill>
                  <a:prstClr val="black"/>
                </a:solidFill>
              </a:rPr>
              <a:t>2</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3</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4</a:t>
            </a:r>
            <a:endParaRPr lang="en-US" sz="2400" dirty="0"/>
          </a:p>
        </p:txBody>
      </p:sp>
      <p:sp>
        <p:nvSpPr>
          <p:cNvPr id="98" name="Triangle 97">
            <a:extLst>
              <a:ext uri="{FF2B5EF4-FFF2-40B4-BE49-F238E27FC236}">
                <a16:creationId xmlns:a16="http://schemas.microsoft.com/office/drawing/2014/main" id="{70ED42B3-059A-1944-9A5F-628BDFB74F60}"/>
              </a:ext>
            </a:extLst>
          </p:cNvPr>
          <p:cNvSpPr/>
          <p:nvPr/>
        </p:nvSpPr>
        <p:spPr>
          <a:xfrm>
            <a:off x="3365018" y="5455225"/>
            <a:ext cx="1142727" cy="242523"/>
          </a:xfrm>
          <a:prstGeom prst="triangle">
            <a:avLst>
              <a:gd name="adj" fmla="val 1767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49B10AA-E5AD-4546-A8A6-A01734618449}"/>
              </a:ext>
            </a:extLst>
          </p:cNvPr>
          <p:cNvSpPr/>
          <p:nvPr/>
        </p:nvSpPr>
        <p:spPr>
          <a:xfrm rot="4679095">
            <a:off x="3987847" y="3110520"/>
            <a:ext cx="284294" cy="1199403"/>
          </a:xfrm>
          <a:prstGeom prst="triangle">
            <a:avLst>
              <a:gd name="adj" fmla="val 10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05C68048-D0DA-4145-A0B5-4952B30603A2}"/>
              </a:ext>
            </a:extLst>
          </p:cNvPr>
          <p:cNvSpPr/>
          <p:nvPr/>
        </p:nvSpPr>
        <p:spPr>
          <a:xfrm rot="3636759">
            <a:off x="1951732" y="3768849"/>
            <a:ext cx="630921" cy="761151"/>
          </a:xfrm>
          <a:prstGeom prst="triangle">
            <a:avLst>
              <a:gd name="adj" fmla="val 684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DC16905-266E-5743-BA16-B9C2F5B83BCA}"/>
              </a:ext>
            </a:extLst>
          </p:cNvPr>
          <p:cNvSpPr/>
          <p:nvPr/>
        </p:nvSpPr>
        <p:spPr>
          <a:xfrm>
            <a:off x="955059" y="5002823"/>
            <a:ext cx="1142727" cy="684291"/>
          </a:xfrm>
          <a:prstGeom prst="triangle">
            <a:avLst>
              <a:gd name="adj" fmla="val 3624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55AD6EAE-02F8-4B4B-A361-0DFBD0E12EE1}"/>
              </a:ext>
            </a:extLst>
          </p:cNvPr>
          <p:cNvGrpSpPr/>
          <p:nvPr/>
        </p:nvGrpSpPr>
        <p:grpSpPr>
          <a:xfrm>
            <a:off x="3880242" y="3907743"/>
            <a:ext cx="7137081" cy="2008267"/>
            <a:chOff x="3880242" y="3907743"/>
            <a:chExt cx="7137081" cy="2008267"/>
          </a:xfrm>
        </p:grpSpPr>
        <p:cxnSp>
          <p:nvCxnSpPr>
            <p:cNvPr id="107" name="Straight Arrow Connector 106">
              <a:extLst>
                <a:ext uri="{FF2B5EF4-FFF2-40B4-BE49-F238E27FC236}">
                  <a16:creationId xmlns:a16="http://schemas.microsoft.com/office/drawing/2014/main" id="{C0361346-FBD6-9045-A265-D2DE533521E6}"/>
                </a:ext>
              </a:extLst>
            </p:cNvPr>
            <p:cNvCxnSpPr>
              <a:cxnSpLocks/>
            </p:cNvCxnSpPr>
            <p:nvPr/>
          </p:nvCxnSpPr>
          <p:spPr>
            <a:xfrm flipH="1">
              <a:off x="3901274" y="4955182"/>
              <a:ext cx="486137" cy="27131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FA33F80-B5CF-E249-9D2A-01512B02E6AF}"/>
                </a:ext>
              </a:extLst>
            </p:cNvPr>
            <p:cNvCxnSpPr>
              <a:cxnSpLocks/>
            </p:cNvCxnSpPr>
            <p:nvPr/>
          </p:nvCxnSpPr>
          <p:spPr>
            <a:xfrm flipH="1" flipV="1">
              <a:off x="3880242" y="4160992"/>
              <a:ext cx="528655" cy="373746"/>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A437C47-DFDA-D541-B160-4B8D2FE078E0}"/>
                </a:ext>
              </a:extLst>
            </p:cNvPr>
            <p:cNvCxnSpPr>
              <a:cxnSpLocks/>
            </p:cNvCxnSpPr>
            <p:nvPr/>
          </p:nvCxnSpPr>
          <p:spPr>
            <a:xfrm flipH="1" flipV="1">
              <a:off x="11013314" y="3907743"/>
              <a:ext cx="4009" cy="1748101"/>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5D3D49F-1F5F-3541-AE5F-5A108F6391E4}"/>
                </a:ext>
              </a:extLst>
            </p:cNvPr>
            <p:cNvCxnSpPr>
              <a:cxnSpLocks/>
            </p:cNvCxnSpPr>
            <p:nvPr/>
          </p:nvCxnSpPr>
          <p:spPr>
            <a:xfrm flipH="1" flipV="1">
              <a:off x="10385744" y="4890449"/>
              <a:ext cx="271629" cy="64302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F48A222-E797-B64A-A8B2-2B356E8039BE}"/>
                </a:ext>
              </a:extLst>
            </p:cNvPr>
            <p:cNvCxnSpPr>
              <a:cxnSpLocks/>
            </p:cNvCxnSpPr>
            <p:nvPr/>
          </p:nvCxnSpPr>
          <p:spPr>
            <a:xfrm flipH="1" flipV="1">
              <a:off x="9083328" y="4982357"/>
              <a:ext cx="1270005" cy="93365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8D820DAA-8525-3949-BAAE-8F67779B7E1D}"/>
              </a:ext>
            </a:extLst>
          </p:cNvPr>
          <p:cNvGrpSpPr/>
          <p:nvPr/>
        </p:nvGrpSpPr>
        <p:grpSpPr>
          <a:xfrm>
            <a:off x="2556656" y="3307587"/>
            <a:ext cx="7631440" cy="2003059"/>
            <a:chOff x="2556656" y="3307587"/>
            <a:chExt cx="7631440" cy="2003059"/>
          </a:xfrm>
        </p:grpSpPr>
        <p:cxnSp>
          <p:nvCxnSpPr>
            <p:cNvPr id="119" name="Straight Arrow Connector 118">
              <a:extLst>
                <a:ext uri="{FF2B5EF4-FFF2-40B4-BE49-F238E27FC236}">
                  <a16:creationId xmlns:a16="http://schemas.microsoft.com/office/drawing/2014/main" id="{C317AEDA-1228-F946-A65C-6E7A77CE2720}"/>
                </a:ext>
              </a:extLst>
            </p:cNvPr>
            <p:cNvCxnSpPr>
              <a:cxnSpLocks/>
            </p:cNvCxnSpPr>
            <p:nvPr/>
          </p:nvCxnSpPr>
          <p:spPr>
            <a:xfrm flipH="1" flipV="1">
              <a:off x="2556656" y="4955182"/>
              <a:ext cx="653468" cy="355464"/>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38544B8-DCFC-2143-8F8A-AFEF27C2DC7B}"/>
                </a:ext>
              </a:extLst>
            </p:cNvPr>
            <p:cNvCxnSpPr>
              <a:cxnSpLocks/>
            </p:cNvCxnSpPr>
            <p:nvPr/>
          </p:nvCxnSpPr>
          <p:spPr>
            <a:xfrm flipV="1">
              <a:off x="3344462" y="4436125"/>
              <a:ext cx="0" cy="44567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55EE1F5-C0AA-A34D-88E3-83AA50FCC5A3}"/>
                </a:ext>
              </a:extLst>
            </p:cNvPr>
            <p:cNvCxnSpPr>
              <a:cxnSpLocks/>
            </p:cNvCxnSpPr>
            <p:nvPr/>
          </p:nvCxnSpPr>
          <p:spPr>
            <a:xfrm flipH="1">
              <a:off x="3635370" y="4443618"/>
              <a:ext cx="1027" cy="43818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FA4191B-5C9C-8F49-A4F3-057291FB38A0}"/>
                </a:ext>
              </a:extLst>
            </p:cNvPr>
            <p:cNvCxnSpPr>
              <a:cxnSpLocks/>
            </p:cNvCxnSpPr>
            <p:nvPr/>
          </p:nvCxnSpPr>
          <p:spPr>
            <a:xfrm flipH="1">
              <a:off x="9181903" y="4819169"/>
              <a:ext cx="500260" cy="14134"/>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418D79-CB94-0E45-9697-97732C5FEB40}"/>
                </a:ext>
              </a:extLst>
            </p:cNvPr>
            <p:cNvCxnSpPr>
              <a:cxnSpLocks/>
            </p:cNvCxnSpPr>
            <p:nvPr/>
          </p:nvCxnSpPr>
          <p:spPr>
            <a:xfrm flipH="1" flipV="1">
              <a:off x="9190389" y="3307587"/>
              <a:ext cx="997707" cy="3892"/>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FE60740-CE0E-9A49-91B9-8A9818029286}"/>
                </a:ext>
              </a:extLst>
            </p:cNvPr>
            <p:cNvCxnSpPr>
              <a:cxnSpLocks/>
            </p:cNvCxnSpPr>
            <p:nvPr/>
          </p:nvCxnSpPr>
          <p:spPr>
            <a:xfrm flipH="1" flipV="1">
              <a:off x="7947940" y="4077282"/>
              <a:ext cx="595272" cy="46356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B68D9DA8-22A0-CE43-A0AC-4AB730232215}"/>
              </a:ext>
            </a:extLst>
          </p:cNvPr>
          <p:cNvGrpSpPr/>
          <p:nvPr/>
        </p:nvGrpSpPr>
        <p:grpSpPr>
          <a:xfrm>
            <a:off x="2824006" y="3413376"/>
            <a:ext cx="5758690" cy="1248026"/>
            <a:chOff x="2824006" y="3413376"/>
            <a:chExt cx="5758690" cy="1248026"/>
          </a:xfrm>
        </p:grpSpPr>
        <p:cxnSp>
          <p:nvCxnSpPr>
            <p:cNvPr id="137" name="Straight Arrow Connector 136">
              <a:extLst>
                <a:ext uri="{FF2B5EF4-FFF2-40B4-BE49-F238E27FC236}">
                  <a16:creationId xmlns:a16="http://schemas.microsoft.com/office/drawing/2014/main" id="{31510F7A-8312-AA4F-BC53-F2702D9B6A2E}"/>
                </a:ext>
              </a:extLst>
            </p:cNvPr>
            <p:cNvCxnSpPr>
              <a:cxnSpLocks/>
            </p:cNvCxnSpPr>
            <p:nvPr/>
          </p:nvCxnSpPr>
          <p:spPr>
            <a:xfrm flipH="1">
              <a:off x="8181237" y="3413376"/>
              <a:ext cx="401459" cy="32029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BA57A5C-5905-0C4B-9739-1AF34BA6E6F4}"/>
                </a:ext>
              </a:extLst>
            </p:cNvPr>
            <p:cNvCxnSpPr>
              <a:cxnSpLocks/>
            </p:cNvCxnSpPr>
            <p:nvPr/>
          </p:nvCxnSpPr>
          <p:spPr>
            <a:xfrm flipH="1">
              <a:off x="2824006" y="4341105"/>
              <a:ext cx="401459" cy="32029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C94E228F-5747-F24F-966C-CDBCC109D9F9}"/>
              </a:ext>
            </a:extLst>
          </p:cNvPr>
          <p:cNvGrpSpPr/>
          <p:nvPr/>
        </p:nvGrpSpPr>
        <p:grpSpPr>
          <a:xfrm>
            <a:off x="1669811" y="3593828"/>
            <a:ext cx="5870937" cy="1309989"/>
            <a:chOff x="1669811" y="3593828"/>
            <a:chExt cx="5870937" cy="1309989"/>
          </a:xfrm>
        </p:grpSpPr>
        <p:cxnSp>
          <p:nvCxnSpPr>
            <p:cNvPr id="141" name="Straight Arrow Connector 140">
              <a:extLst>
                <a:ext uri="{FF2B5EF4-FFF2-40B4-BE49-F238E27FC236}">
                  <a16:creationId xmlns:a16="http://schemas.microsoft.com/office/drawing/2014/main" id="{FB6B053B-22EC-4049-BB05-4F6DBC62038A}"/>
                </a:ext>
              </a:extLst>
            </p:cNvPr>
            <p:cNvCxnSpPr>
              <a:cxnSpLocks/>
            </p:cNvCxnSpPr>
            <p:nvPr/>
          </p:nvCxnSpPr>
          <p:spPr>
            <a:xfrm flipH="1">
              <a:off x="7134616" y="3593828"/>
              <a:ext cx="406132" cy="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0CDD1D7-BCDB-0141-85B5-0E2ED38EF3B1}"/>
                </a:ext>
              </a:extLst>
            </p:cNvPr>
            <p:cNvCxnSpPr>
              <a:cxnSpLocks/>
            </p:cNvCxnSpPr>
            <p:nvPr/>
          </p:nvCxnSpPr>
          <p:spPr>
            <a:xfrm flipH="1">
              <a:off x="1669811" y="4903817"/>
              <a:ext cx="406132" cy="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9E32D280-EDC1-154C-BE72-3446B2D22BD6}"/>
              </a:ext>
            </a:extLst>
          </p:cNvPr>
          <p:cNvSpPr/>
          <p:nvPr/>
        </p:nvSpPr>
        <p:spPr>
          <a:xfrm>
            <a:off x="1436891" y="3035841"/>
            <a:ext cx="1682523" cy="3511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0E44844-C1A9-494F-960B-6906D2225B8D}"/>
              </a:ext>
            </a:extLst>
          </p:cNvPr>
          <p:cNvSpPr/>
          <p:nvPr/>
        </p:nvSpPr>
        <p:spPr>
          <a:xfrm>
            <a:off x="1438219" y="3373556"/>
            <a:ext cx="1682523" cy="3511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594B816-4155-F544-A558-70C27B4FB5E8}"/>
              </a:ext>
            </a:extLst>
          </p:cNvPr>
          <p:cNvSpPr txBox="1"/>
          <p:nvPr/>
        </p:nvSpPr>
        <p:spPr>
          <a:xfrm>
            <a:off x="6838481" y="3034249"/>
            <a:ext cx="1569660"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Tree>
    <p:extLst>
      <p:ext uri="{BB962C8B-B14F-4D97-AF65-F5344CB8AC3E}">
        <p14:creationId xmlns:p14="http://schemas.microsoft.com/office/powerpoint/2010/main" val="58337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26" presetClass="emph" presetSubtype="0" fill="hold" nodeType="withEffect">
                                  <p:stCondLst>
                                    <p:cond delay="500"/>
                                  </p:stCondLst>
                                  <p:childTnLst>
                                    <p:animEffect transition="out" filter="fade">
                                      <p:cBhvr>
                                        <p:cTn id="12" dur="500" tmFilter="0, 0; .2, .5; .8, .5; 1, 0"/>
                                        <p:tgtEl>
                                          <p:spTgt spid="118"/>
                                        </p:tgtEl>
                                      </p:cBhvr>
                                    </p:animEffect>
                                    <p:animScale>
                                      <p:cBhvr>
                                        <p:cTn id="13" dur="250" autoRev="1" fill="hold"/>
                                        <p:tgtEl>
                                          <p:spTgt spid="11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18"/>
                                        </p:tgtEl>
                                      </p:cBhvr>
                                    </p:animEffect>
                                    <p:set>
                                      <p:cBhvr>
                                        <p:cTn id="42" dur="1" fill="hold">
                                          <p:stCondLst>
                                            <p:cond delay="499"/>
                                          </p:stCondLst>
                                        </p:cTn>
                                        <p:tgtEl>
                                          <p:spTgt spid="118"/>
                                        </p:tgtEl>
                                        <p:attrNameLst>
                                          <p:attrName>style.visibility</p:attrName>
                                        </p:attrNameLst>
                                      </p:cBhvr>
                                      <p:to>
                                        <p:strVal val="hidden"/>
                                      </p:to>
                                    </p:set>
                                  </p:childTnLst>
                                </p:cTn>
                              </p:par>
                              <p:par>
                                <p:cTn id="43" presetID="1" presetClass="entr" presetSubtype="0" fill="hold" nodeType="withEffect">
                                  <p:stCondLst>
                                    <p:cond delay="500"/>
                                  </p:stCondLst>
                                  <p:childTnLst>
                                    <p:set>
                                      <p:cBhvr>
                                        <p:cTn id="44" dur="1" fill="hold">
                                          <p:stCondLst>
                                            <p:cond delay="0"/>
                                          </p:stCondLst>
                                        </p:cTn>
                                        <p:tgtEl>
                                          <p:spTgt spid="136"/>
                                        </p:tgtEl>
                                        <p:attrNameLst>
                                          <p:attrName>style.visibility</p:attrName>
                                        </p:attrNameLst>
                                      </p:cBhvr>
                                      <p:to>
                                        <p:strVal val="visible"/>
                                      </p:to>
                                    </p:set>
                                  </p:childTnLst>
                                </p:cTn>
                              </p:par>
                              <p:par>
                                <p:cTn id="45" presetID="26" presetClass="emph" presetSubtype="0" repeatCount="0" fill="hold" nodeType="withEffect">
                                  <p:stCondLst>
                                    <p:cond delay="500"/>
                                  </p:stCondLst>
                                  <p:childTnLst>
                                    <p:animEffect transition="out" filter="fade">
                                      <p:cBhvr>
                                        <p:cTn id="46" dur="500" tmFilter="0, 0; .2, .5; .8, .5; 1, 0"/>
                                        <p:tgtEl>
                                          <p:spTgt spid="136"/>
                                        </p:tgtEl>
                                      </p:cBhvr>
                                    </p:animEffect>
                                    <p:animScale>
                                      <p:cBhvr>
                                        <p:cTn id="47" dur="250" autoRev="1" fill="hold"/>
                                        <p:tgtEl>
                                          <p:spTgt spid="136"/>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136"/>
                                        </p:tgtEl>
                                      </p:cBhvr>
                                    </p:animEffect>
                                    <p:set>
                                      <p:cBhvr>
                                        <p:cTn id="56" dur="1" fill="hold">
                                          <p:stCondLst>
                                            <p:cond delay="499"/>
                                          </p:stCondLst>
                                        </p:cTn>
                                        <p:tgtEl>
                                          <p:spTgt spid="136"/>
                                        </p:tgtEl>
                                        <p:attrNameLst>
                                          <p:attrName>style.visibility</p:attrName>
                                        </p:attrNameLst>
                                      </p:cBhvr>
                                      <p:to>
                                        <p:strVal val="hidden"/>
                                      </p:to>
                                    </p:set>
                                  </p:childTnLst>
                                </p:cTn>
                              </p:par>
                              <p:par>
                                <p:cTn id="57" presetID="1" presetClass="entr" presetSubtype="0" fill="hold" nodeType="withEffect">
                                  <p:stCondLst>
                                    <p:cond delay="500"/>
                                  </p:stCondLst>
                                  <p:childTnLst>
                                    <p:set>
                                      <p:cBhvr>
                                        <p:cTn id="58" dur="1" fill="hold">
                                          <p:stCondLst>
                                            <p:cond delay="0"/>
                                          </p:stCondLst>
                                        </p:cTn>
                                        <p:tgtEl>
                                          <p:spTgt spid="140"/>
                                        </p:tgtEl>
                                        <p:attrNameLst>
                                          <p:attrName>style.visibility</p:attrName>
                                        </p:attrNameLst>
                                      </p:cBhvr>
                                      <p:to>
                                        <p:strVal val="visible"/>
                                      </p:to>
                                    </p:set>
                                  </p:childTnLst>
                                </p:cTn>
                              </p:par>
                              <p:par>
                                <p:cTn id="59" presetID="26" presetClass="emph" presetSubtype="0" fill="hold" nodeType="withEffect">
                                  <p:stCondLst>
                                    <p:cond delay="500"/>
                                  </p:stCondLst>
                                  <p:childTnLst>
                                    <p:animEffect transition="out" filter="fade">
                                      <p:cBhvr>
                                        <p:cTn id="60" dur="500" tmFilter="0, 0; .2, .5; .8, .5; 1, 0"/>
                                        <p:tgtEl>
                                          <p:spTgt spid="140"/>
                                        </p:tgtEl>
                                      </p:cBhvr>
                                    </p:animEffect>
                                    <p:animScale>
                                      <p:cBhvr>
                                        <p:cTn id="61" dur="250" autoRev="1" fill="hold"/>
                                        <p:tgtEl>
                                          <p:spTgt spid="140"/>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3" presetClass="exit" presetSubtype="10" fill="hold" grpId="1" nodeType="clickEffect">
                                  <p:stCondLst>
                                    <p:cond delay="0"/>
                                  </p:stCondLst>
                                  <p:childTnLst>
                                    <p:animEffect transition="out" filter="blinds(horizontal)">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 presetClass="exit" presetSubtype="10" fill="hold" grpId="1" nodeType="clickEffect">
                                  <p:stCondLst>
                                    <p:cond delay="0"/>
                                  </p:stCondLst>
                                  <p:childTnLst>
                                    <p:animEffect transition="out" filter="blinds(horizontal)">
                                      <p:cBhvr>
                                        <p:cTn id="90" dur="500"/>
                                        <p:tgtEl>
                                          <p:spTgt spid="99"/>
                                        </p:tgtEl>
                                      </p:cBhvr>
                                    </p:animEffect>
                                    <p:set>
                                      <p:cBhvr>
                                        <p:cTn id="91" dur="1" fill="hold">
                                          <p:stCondLst>
                                            <p:cond delay="499"/>
                                          </p:stCondLst>
                                        </p:cTn>
                                        <p:tgtEl>
                                          <p:spTgt spid="99"/>
                                        </p:tgtEl>
                                        <p:attrNameLst>
                                          <p:attrName>style.visibility</p:attrName>
                                        </p:attrNameLst>
                                      </p:cBhvr>
                                      <p:to>
                                        <p:strVal val="hidden"/>
                                      </p:to>
                                    </p:set>
                                  </p:childTnLst>
                                </p:cTn>
                              </p:par>
                              <p:par>
                                <p:cTn id="92" presetID="3" presetClass="exit" presetSubtype="10" fill="hold" nodeType="withEffect">
                                  <p:stCondLst>
                                    <p:cond delay="0"/>
                                  </p:stCondLst>
                                  <p:childTnLst>
                                    <p:animEffect transition="out" filter="blinds(horizontal)">
                                      <p:cBhvr>
                                        <p:cTn id="93" dur="500"/>
                                        <p:tgtEl>
                                          <p:spTgt spid="140"/>
                                        </p:tgtEl>
                                      </p:cBhvr>
                                    </p:animEffect>
                                    <p:set>
                                      <p:cBhvr>
                                        <p:cTn id="94" dur="1" fill="hold">
                                          <p:stCondLst>
                                            <p:cond delay="499"/>
                                          </p:stCondLst>
                                        </p:cTn>
                                        <p:tgtEl>
                                          <p:spTgt spid="14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144"/>
                                        </p:tgtEl>
                                        <p:attrNameLst>
                                          <p:attrName>style.visibility</p:attrName>
                                        </p:attrNameLst>
                                      </p:cBhvr>
                                      <p:to>
                                        <p:strVal val="visible"/>
                                      </p:to>
                                    </p:set>
                                  </p:childTnLst>
                                </p:cTn>
                              </p:par>
                              <p:par>
                                <p:cTn id="97" presetID="26" presetClass="emph" presetSubtype="0" fill="hold" nodeType="withEffect">
                                  <p:stCondLst>
                                    <p:cond delay="0"/>
                                  </p:stCondLst>
                                  <p:childTnLst>
                                    <p:animEffect transition="out" filter="fade">
                                      <p:cBhvr>
                                        <p:cTn id="98" dur="500" tmFilter="0, 0; .2, .5; .8, .5; 1, 0"/>
                                        <p:tgtEl>
                                          <p:spTgt spid="144"/>
                                        </p:tgtEl>
                                      </p:cBhvr>
                                    </p:animEffect>
                                    <p:animScale>
                                      <p:cBhvr>
                                        <p:cTn id="99" dur="250" autoRev="1" fill="hold"/>
                                        <p:tgtEl>
                                          <p:spTgt spid="144"/>
                                        </p:tgtEl>
                                      </p:cBhvr>
                                      <p:by x="105000" y="105000"/>
                                    </p:animScale>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3"/>
                                        </p:tgtEl>
                                        <p:attrNameLst>
                                          <p:attrName>style.visibility</p:attrName>
                                        </p:attrNameLst>
                                      </p:cBhvr>
                                      <p:to>
                                        <p:strVal val="visible"/>
                                      </p:to>
                                    </p:set>
                                  </p:childTnLst>
                                </p:cTn>
                              </p:par>
                              <p:par>
                                <p:cTn id="106" presetID="3" presetClass="exit" presetSubtype="10" fill="hold" nodeType="withEffect">
                                  <p:stCondLst>
                                    <p:cond delay="0"/>
                                  </p:stCondLst>
                                  <p:childTnLst>
                                    <p:animEffect transition="out" filter="blinds(horizontal)">
                                      <p:cBhvr>
                                        <p:cTn id="107" dur="500"/>
                                        <p:tgtEl>
                                          <p:spTgt spid="144"/>
                                        </p:tgtEl>
                                      </p:cBhvr>
                                    </p:animEffect>
                                    <p:set>
                                      <p:cBhvr>
                                        <p:cTn id="108" dur="1" fill="hold">
                                          <p:stCondLst>
                                            <p:cond delay="499"/>
                                          </p:stCondLst>
                                        </p:cTn>
                                        <p:tgtEl>
                                          <p:spTgt spid="14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5" grpId="0"/>
      <p:bldP spid="66" grpId="0"/>
      <p:bldP spid="67" grpId="0" animBg="1"/>
      <p:bldP spid="68" grpId="0"/>
      <p:bldP spid="69" grpId="0"/>
      <p:bldP spid="98" grpId="0" animBg="1"/>
      <p:bldP spid="101" grpId="0" animBg="1"/>
      <p:bldP spid="102" grpId="0" animBg="1"/>
      <p:bldP spid="103" grpId="0" animBg="1"/>
      <p:bldP spid="3" grpId="0" animBg="1"/>
      <p:bldP spid="3" grpId="1" animBg="1"/>
      <p:bldP spid="99" grpId="0" animBg="1"/>
      <p:bldP spid="99" grpId="1" animBg="1"/>
      <p:bldP spid="10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11086</TotalTime>
  <Words>3088</Words>
  <Application>Microsoft Macintosh PowerPoint</Application>
  <PresentationFormat>Widescreen</PresentationFormat>
  <Paragraphs>424</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等线</vt:lpstr>
      <vt:lpstr>等线 Light</vt:lpstr>
      <vt:lpstr>Microsoft YaHei</vt:lpstr>
      <vt:lpstr>Arial</vt:lpstr>
      <vt:lpstr>Calibri</vt:lpstr>
      <vt:lpstr>Calibri Light</vt:lpstr>
      <vt:lpstr>Cambria Math</vt:lpstr>
      <vt:lpstr>Wingdings</vt:lpstr>
      <vt:lpstr>Office Theme</vt:lpstr>
      <vt:lpstr>Beyond a Centralized Verifier:  Scaling Data Plane Checking via  Distributed, On-Device Verification </vt:lpstr>
      <vt:lpstr>Network Verification: Powerful Tools  to Check Network Forwarding Behaviors</vt:lpstr>
      <vt:lpstr>How Does DPV Usually Work?</vt:lpstr>
      <vt:lpstr>Centralized DPVs Do Not Scale</vt:lpstr>
      <vt:lpstr>Our Proposal:  Distributed, On-Device Verification</vt:lpstr>
      <vt:lpstr>An Illustrating Example</vt:lpstr>
      <vt:lpstr>Invariant Specification</vt:lpstr>
      <vt:lpstr>Key Insight:  Transform DPV into Counting on DAG</vt:lpstr>
      <vt:lpstr>Decomposing Reverse Counting to Per-Node On-Device Tasks </vt:lpstr>
      <vt:lpstr>Incremental Verification via  Event-Driven, Incremental Counting </vt:lpstr>
      <vt:lpstr>Tulkun: A Generic, Distributed, On-Device DPV Framework</vt:lpstr>
      <vt:lpstr>Tulkun: Extensions</vt:lpstr>
      <vt:lpstr>Implementation</vt:lpstr>
      <vt:lpstr>Experiment 1: Functionality Demonstration</vt:lpstr>
      <vt:lpstr>Experiment 2: Verifying Internet2</vt:lpstr>
      <vt:lpstr>Experiment 3: Large-Scale Simulations</vt:lpstr>
      <vt:lpstr>Simulation: Snapshot Verification</vt:lpstr>
      <vt:lpstr>Simulation: 10,000 Incremental Per-Rule-Update Verification</vt:lpstr>
      <vt:lpstr>Experiment 4: Microbenchmark on Commodity Switches</vt:lpstr>
      <vt:lpstr>Experiment 4: Microbenchmark on Commodity Switches</vt:lpstr>
      <vt:lpstr>What Is Next for Distributed Verification?</vt:lpstr>
      <vt:lpstr>Backup Slides</vt:lpstr>
      <vt:lpstr>Per-device Total Message Processing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as a Verifier:  Toward Scalable Data Plane Checking  via Distributed, On-Device Verification</dc:title>
  <dc:creator>Qiao Xiang</dc:creator>
  <cp:lastModifiedBy>Qiao Xiang</cp:lastModifiedBy>
  <cp:revision>963</cp:revision>
  <dcterms:created xsi:type="dcterms:W3CDTF">2022-02-07T08:40:56Z</dcterms:created>
  <dcterms:modified xsi:type="dcterms:W3CDTF">2023-09-12T01:14:20Z</dcterms:modified>
</cp:coreProperties>
</file>